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media/image11.svg" ContentType="image/svg+xml"/>
  <Override PartName="/ppt/media/image13.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 id="2147483664" r:id="rId2"/>
  </p:sldMasterIdLst>
  <p:notesMasterIdLst>
    <p:notesMasterId r:id="rId28"/>
  </p:notesMasterIdLst>
  <p:sldIdLst>
    <p:sldId id="256" r:id="rId3"/>
    <p:sldId id="257" r:id="rId4"/>
    <p:sldId id="259" r:id="rId5"/>
    <p:sldId id="279" r:id="rId6"/>
    <p:sldId id="290" r:id="rId7"/>
    <p:sldId id="291" r:id="rId8"/>
    <p:sldId id="292" r:id="rId9"/>
    <p:sldId id="293" r:id="rId10"/>
    <p:sldId id="294" r:id="rId11"/>
    <p:sldId id="295" r:id="rId12"/>
    <p:sldId id="296" r:id="rId13"/>
    <p:sldId id="297" r:id="rId14"/>
    <p:sldId id="298" r:id="rId15"/>
    <p:sldId id="299" r:id="rId16"/>
    <p:sldId id="300" r:id="rId17"/>
    <p:sldId id="301" r:id="rId18"/>
    <p:sldId id="302" r:id="rId19"/>
    <p:sldId id="303" r:id="rId20"/>
    <p:sldId id="304" r:id="rId21"/>
    <p:sldId id="305" r:id="rId22"/>
    <p:sldId id="306" r:id="rId23"/>
    <p:sldId id="264" r:id="rId24"/>
    <p:sldId id="286" r:id="rId25"/>
    <p:sldId id="307" r:id="rId26"/>
    <p:sldId id="258" r:id="rId27"/>
  </p:sldIdLst>
  <p:sldSz cx="12192000" cy="6858000"/>
  <p:notesSz cx="12192000" cy="6858000"/>
  <p:embeddedFontLst>
    <p:embeddedFont>
      <p:font typeface="Calibri" panose="020F0502020204030204" pitchFamily="34" charset="0"/>
      <p:regular r:id="rId29"/>
      <p:bold r:id="rId30"/>
      <p:italic r:id="rId31"/>
      <p:boldItalic r:id="rId32"/>
    </p:embeddedFont>
    <p:embeddedFont>
      <p:font typeface="Consolas" panose="020B0609020204030204" pitchFamily="49" charset="0"/>
      <p:regular r:id="rId33"/>
      <p:bold r:id="rId34"/>
      <p:italic r:id="rId35"/>
      <p:boldItalic r:id="rId36"/>
    </p:embeddedFont>
    <p:embeddedFont>
      <p:font typeface="Quicksand" panose="020B0604020202020204" charset="0"/>
      <p:regular r:id="rId37"/>
      <p:bold r:id="rId38"/>
      <p:italic r:id="rId39"/>
      <p:boldItalic r:id="rId40"/>
    </p:embeddedFont>
    <p:embeddedFont>
      <p:font typeface="Quicksand SemiBold" panose="020B0604020202020204" charset="0"/>
      <p:regular r:id="rId41"/>
      <p:bold r:id="rId42"/>
      <p:italic r:id="rId43"/>
      <p:boldItalic r:id="rId44"/>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4" d="100"/>
          <a:sy n="144" d="100"/>
        </p:scale>
        <p:origin x="150" y="37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notesMaster" Target="notesMasters/notesMaster1.xml"/><Relationship Id="rId29" Type="http://schemas.openxmlformats.org/officeDocument/2006/relationships/font" Target="fonts/font1.fntdata"/><Relationship Id="rId30" Type="http://schemas.openxmlformats.org/officeDocument/2006/relationships/font" Target="fonts/font2.fntdata"/><Relationship Id="rId31" Type="http://schemas.openxmlformats.org/officeDocument/2006/relationships/font" Target="fonts/font3.fntdata"/><Relationship Id="rId32" Type="http://schemas.openxmlformats.org/officeDocument/2006/relationships/font" Target="fonts/font4.fntdata"/><Relationship Id="rId33" Type="http://schemas.openxmlformats.org/officeDocument/2006/relationships/font" Target="fonts/font5.fntdata"/><Relationship Id="rId34" Type="http://schemas.openxmlformats.org/officeDocument/2006/relationships/font" Target="fonts/font6.fntdata"/><Relationship Id="rId35" Type="http://schemas.openxmlformats.org/officeDocument/2006/relationships/font" Target="fonts/font7.fntdata"/><Relationship Id="rId36" Type="http://schemas.openxmlformats.org/officeDocument/2006/relationships/font" Target="fonts/font8.fntdata"/><Relationship Id="rId37" Type="http://schemas.openxmlformats.org/officeDocument/2006/relationships/font" Target="fonts/font9.fntdata"/><Relationship Id="rId38" Type="http://schemas.openxmlformats.org/officeDocument/2006/relationships/font" Target="fonts/font10.fntdata"/><Relationship Id="rId39" Type="http://schemas.openxmlformats.org/officeDocument/2006/relationships/font" Target="fonts/font11.fntdata"/><Relationship Id="rId40" Type="http://schemas.openxmlformats.org/officeDocument/2006/relationships/font" Target="fonts/font12.fntdata"/><Relationship Id="rId41" Type="http://schemas.openxmlformats.org/officeDocument/2006/relationships/font" Target="fonts/font13.fntdata"/><Relationship Id="rId42" Type="http://schemas.openxmlformats.org/officeDocument/2006/relationships/font" Target="fonts/font14.fntdata"/><Relationship Id="rId43" Type="http://schemas.openxmlformats.org/officeDocument/2006/relationships/font" Target="fonts/font15.fntdata"/><Relationship Id="rId44" Type="http://schemas.openxmlformats.org/officeDocument/2006/relationships/font" Target="fonts/font16.fntdata"/><Relationship Id="rId45" Type="http://schemas.openxmlformats.org/officeDocument/2006/relationships/presProps" Target="presProps.xml"/><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dirty="0">
              <a:solidFill>
                <a:schemeClr val="tx1"/>
              </a:solidFill>
            </a:rPr>
            <a:t>Recognize the most important Markdown syntax elements</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Develop new learning materials from scratch by applying the Markdown syntax on existing template documents</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dirty="0">
              <a:solidFill>
                <a:schemeClr val="tx1"/>
              </a:solidFill>
            </a:rPr>
            <a:t>Manipulate existing learning objects, making them compliant with the FAIR-by-Design methodology</a:t>
          </a: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DE388C96-2E88-AC42-BBBE-E676B53E872A}" type="pres">
      <dgm:prSet presAssocID="{142F4556-8691-864F-8875-77CB1F3D869E}" presName="text_1" presStyleLbl="node1" presStyleIdx="0" presStyleCnt="3">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3"/>
      <dgm:spPr/>
    </dgm:pt>
    <dgm:pt modelId="{E6669EF7-8215-9F4E-9226-1C00E76949DF}" type="pres">
      <dgm:prSet presAssocID="{B7DC8903-08AD-4649-BE36-6CCCD5A6F138}" presName="text_2" presStyleLbl="node1" presStyleIdx="1" presStyleCnt="3">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3"/>
      <dgm:spPr/>
    </dgm:pt>
    <dgm:pt modelId="{D01D75B1-CFBE-BC4D-82DF-B917E314FC55}" type="pres">
      <dgm:prSet presAssocID="{F60C1B43-92A8-984D-A647-76D0F4B75EA7}" presName="text_3" presStyleLbl="node1" presStyleIdx="2" presStyleCnt="3">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3"/>
      <dgm:spPr/>
    </dgm:pt>
  </dgm:ptLst>
  <dgm:cxnL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B1A317F7-2D1E-6841-A9E1-29E54E78B46C}" type="presOf" srcId="{B7DC8903-08AD-4649-BE36-6CCCD5A6F138}" destId="{E6669EF7-8215-9F4E-9226-1C00E76949DF}" srcOrd="0" destOrd="0" presId="urn:microsoft.com/office/officeart/2008/layout/VerticalCurvedList"/>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US" b="1" dirty="0">
              <a:solidFill>
                <a:schemeClr val="tx1"/>
              </a:solidFill>
            </a:rPr>
            <a:t>Introduction to Markdown Elements</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US" b="1" dirty="0">
              <a:solidFill>
                <a:schemeClr val="tx1"/>
              </a:solidFill>
            </a:rPr>
            <a:t>Markdown in Practice</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Editing Existing Markdown Documents</a:t>
          </a:r>
          <a:endParaRPr lang="en-MK"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custT="1"/>
      <dgm:spPr/>
      <dgm:t>
        <a:bodyPr/>
        <a:lstStyle/>
        <a:p>
          <a:pPr algn="ctr"/>
          <a:r>
            <a:rPr lang="en-US" sz="3600" b="0" dirty="0">
              <a:solidFill>
                <a:schemeClr val="tx1"/>
              </a:solidFill>
            </a:rPr>
            <a:t>Using the obtained knowledge regarding Markdown, fill out the lesson plan template with the necessary information.</a:t>
          </a:r>
          <a:endParaRPr lang="en-MK" sz="3600"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US" b="0" dirty="0">
              <a:solidFill>
                <a:schemeClr val="tx1"/>
              </a:solidFill>
            </a:rPr>
            <a:t>Make sure that the cloned repository is up-to-date and that any remote changes have been pulled locally.</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DAF11C3-01D6-451B-B744-E63D16D6CAFC}"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5C036725-11CF-47B9-86C9-00760472EB52}">
      <dgm:prSet custT="1"/>
      <dgm:spPr/>
      <dgm:t>
        <a:bodyPr/>
        <a:lstStyle/>
        <a:p>
          <a:r>
            <a:rPr lang="en-US" sz="1200" dirty="0">
              <a:solidFill>
                <a:schemeClr val="bg1"/>
              </a:solidFill>
            </a:rPr>
            <a:t>Make a copy of the </a:t>
          </a:r>
          <a:r>
            <a:rPr lang="en-US" sz="1200" dirty="0">
              <a:solidFill>
                <a:schemeClr val="bg1"/>
              </a:solidFill>
              <a:latin typeface="Consolas" panose="020B0609020204030204" pitchFamily="49" charset="0"/>
            </a:rPr>
            <a:t>template_unit_lesson_plan.md </a:t>
          </a:r>
          <a:r>
            <a:rPr lang="en-US" sz="1200" dirty="0">
              <a:solidFill>
                <a:schemeClr val="bg1"/>
              </a:solidFill>
              <a:latin typeface="+mn-lt"/>
            </a:rPr>
            <a:t>template</a:t>
          </a:r>
        </a:p>
      </dgm:t>
    </dgm:pt>
    <dgm:pt modelId="{21A2C32D-FB4D-4F64-9CAD-CB39DAC4E3F7}" type="parTrans" cxnId="{729D9987-A485-4785-ACA0-2F3C746EF6F0}">
      <dgm:prSet/>
      <dgm:spPr/>
      <dgm:t>
        <a:bodyPr/>
        <a:lstStyle/>
        <a:p>
          <a:endParaRPr lang="en-US"/>
        </a:p>
      </dgm:t>
    </dgm:pt>
    <dgm:pt modelId="{05C13F50-6C19-426F-95F3-6F703C2A03C5}" type="sibTrans" cxnId="{729D9987-A485-4785-ACA0-2F3C746EF6F0}">
      <dgm:prSet/>
      <dgm:spPr/>
      <dgm:t>
        <a:bodyPr/>
        <a:lstStyle/>
        <a:p>
          <a:endParaRPr lang="en-US"/>
        </a:p>
      </dgm:t>
    </dgm:pt>
    <dgm:pt modelId="{D0A04B67-7A21-4053-A435-B6733FADCC69}">
      <dgm:prSet/>
      <dgm:spPr/>
      <dgm:t>
        <a:bodyPr/>
        <a:lstStyle/>
        <a:p>
          <a:r>
            <a:rPr lang="en-US" dirty="0">
              <a:solidFill>
                <a:schemeClr val="tx1"/>
              </a:solidFill>
            </a:rPr>
            <a:t>Open it in Obsidian</a:t>
          </a:r>
        </a:p>
      </dgm:t>
    </dgm:pt>
    <dgm:pt modelId="{E76C74AD-05BF-43EC-918D-C55FCD6060F9}" type="parTrans" cxnId="{AA85B915-C86C-445C-8F90-9D473BF45EE5}">
      <dgm:prSet/>
      <dgm:spPr/>
      <dgm:t>
        <a:bodyPr/>
        <a:lstStyle/>
        <a:p>
          <a:endParaRPr lang="en-US"/>
        </a:p>
      </dgm:t>
    </dgm:pt>
    <dgm:pt modelId="{10BD9E15-85F4-4497-BE5B-F603EC458A9E}" type="sibTrans" cxnId="{AA85B915-C86C-445C-8F90-9D473BF45EE5}">
      <dgm:prSet/>
      <dgm:spPr/>
      <dgm:t>
        <a:bodyPr/>
        <a:lstStyle/>
        <a:p>
          <a:endParaRPr lang="en-US"/>
        </a:p>
      </dgm:t>
    </dgm:pt>
    <dgm:pt modelId="{DC753D92-E431-4CCA-8ACA-080D54E5D54E}">
      <dgm:prSet/>
      <dgm:spPr/>
      <dgm:t>
        <a:bodyPr/>
        <a:lstStyle/>
        <a:p>
          <a:r>
            <a:rPr lang="en-US" dirty="0">
              <a:solidFill>
                <a:schemeClr val="tx1"/>
              </a:solidFill>
            </a:rPr>
            <a:t>Fill out the metadata</a:t>
          </a:r>
        </a:p>
      </dgm:t>
    </dgm:pt>
    <dgm:pt modelId="{16BD5022-BED2-483E-82C4-79A949133E13}" type="parTrans" cxnId="{CBF44674-02B0-4BE9-AD75-24F1AC6378F0}">
      <dgm:prSet/>
      <dgm:spPr/>
      <dgm:t>
        <a:bodyPr/>
        <a:lstStyle/>
        <a:p>
          <a:endParaRPr lang="en-US"/>
        </a:p>
      </dgm:t>
    </dgm:pt>
    <dgm:pt modelId="{2499E5D4-F072-4415-91DE-9967F440880D}" type="sibTrans" cxnId="{CBF44674-02B0-4BE9-AD75-24F1AC6378F0}">
      <dgm:prSet/>
      <dgm:spPr/>
      <dgm:t>
        <a:bodyPr/>
        <a:lstStyle/>
        <a:p>
          <a:endParaRPr lang="en-US"/>
        </a:p>
      </dgm:t>
    </dgm:pt>
    <dgm:pt modelId="{6DE72308-EAEA-4297-ACE7-D2B17A40BA6B}">
      <dgm:prSet/>
      <dgm:spPr/>
      <dgm:t>
        <a:bodyPr/>
        <a:lstStyle/>
        <a:p>
          <a:r>
            <a:rPr lang="en-US" dirty="0"/>
            <a:t>Change heading 1 to the title of the unit</a:t>
          </a:r>
        </a:p>
      </dgm:t>
    </dgm:pt>
    <dgm:pt modelId="{5B33F960-4463-4B68-971D-62124B88053A}" type="parTrans" cxnId="{7B348783-FACE-478A-80E7-71A321A06137}">
      <dgm:prSet/>
      <dgm:spPr/>
      <dgm:t>
        <a:bodyPr/>
        <a:lstStyle/>
        <a:p>
          <a:endParaRPr lang="en-US"/>
        </a:p>
      </dgm:t>
    </dgm:pt>
    <dgm:pt modelId="{7320302E-66A7-4637-9CF0-1ADB87AFF83E}" type="sibTrans" cxnId="{7B348783-FACE-478A-80E7-71A321A06137}">
      <dgm:prSet/>
      <dgm:spPr/>
      <dgm:t>
        <a:bodyPr/>
        <a:lstStyle/>
        <a:p>
          <a:endParaRPr lang="en-US"/>
        </a:p>
      </dgm:t>
    </dgm:pt>
    <dgm:pt modelId="{A357F85B-768D-4600-BBC5-00C15FC38E39}">
      <dgm:prSet/>
      <dgm:spPr/>
      <dgm:t>
        <a:bodyPr/>
        <a:lstStyle/>
        <a:p>
          <a:r>
            <a:rPr lang="en-US" dirty="0">
              <a:solidFill>
                <a:schemeClr val="tx1"/>
              </a:solidFill>
            </a:rPr>
            <a:t>Change heading 2 to “Goals”, add an unordered list with at least 3 elements</a:t>
          </a:r>
        </a:p>
      </dgm:t>
    </dgm:pt>
    <dgm:pt modelId="{715B3CE7-F3B2-4D0F-9AC0-2F70BD6104A4}" type="parTrans" cxnId="{CAC4F479-C2D8-4B1B-B59B-8A5537E97546}">
      <dgm:prSet/>
      <dgm:spPr/>
      <dgm:t>
        <a:bodyPr/>
        <a:lstStyle/>
        <a:p>
          <a:endParaRPr lang="en-US"/>
        </a:p>
      </dgm:t>
    </dgm:pt>
    <dgm:pt modelId="{557F0B52-14B3-4A42-A486-A840734E7209}" type="sibTrans" cxnId="{CAC4F479-C2D8-4B1B-B59B-8A5537E97546}">
      <dgm:prSet/>
      <dgm:spPr/>
      <dgm:t>
        <a:bodyPr/>
        <a:lstStyle/>
        <a:p>
          <a:endParaRPr lang="en-US"/>
        </a:p>
      </dgm:t>
    </dgm:pt>
    <dgm:pt modelId="{B2FE5705-F345-40A3-A678-ED1E6F2FF357}">
      <dgm:prSet/>
      <dgm:spPr/>
      <dgm:t>
        <a:bodyPr/>
        <a:lstStyle/>
        <a:p>
          <a:r>
            <a:rPr lang="en-US" dirty="0">
              <a:solidFill>
                <a:schemeClr val="bg1"/>
              </a:solidFill>
            </a:rPr>
            <a:t>Edit the unordered list in the “Location” section</a:t>
          </a:r>
        </a:p>
      </dgm:t>
    </dgm:pt>
    <dgm:pt modelId="{7D08A29D-98FC-4B78-9E57-6893942C2DCC}" type="parTrans" cxnId="{42BCF975-D646-4514-A5A3-13321D2517EA}">
      <dgm:prSet/>
      <dgm:spPr/>
      <dgm:t>
        <a:bodyPr/>
        <a:lstStyle/>
        <a:p>
          <a:endParaRPr lang="en-US"/>
        </a:p>
      </dgm:t>
    </dgm:pt>
    <dgm:pt modelId="{14B3667E-D637-4C40-8B77-A204BB4458E9}" type="sibTrans" cxnId="{42BCF975-D646-4514-A5A3-13321D2517EA}">
      <dgm:prSet/>
      <dgm:spPr/>
      <dgm:t>
        <a:bodyPr/>
        <a:lstStyle/>
        <a:p>
          <a:endParaRPr lang="en-US"/>
        </a:p>
      </dgm:t>
    </dgm:pt>
    <dgm:pt modelId="{A7400E7B-5C25-4169-ACBB-9FA7BCADF7D8}">
      <dgm:prSet/>
      <dgm:spPr/>
      <dgm:t>
        <a:bodyPr/>
        <a:lstStyle/>
        <a:p>
          <a:r>
            <a:rPr lang="en-US" dirty="0">
              <a:solidFill>
                <a:schemeClr val="tx1"/>
              </a:solidFill>
            </a:rPr>
            <a:t>Format estimated training duration in the “Total Duration” section as both bold and italic</a:t>
          </a:r>
        </a:p>
      </dgm:t>
    </dgm:pt>
    <dgm:pt modelId="{3EE24C88-0DAD-4CB4-B145-088CCC77E7F4}" type="parTrans" cxnId="{91E278B5-2D28-41CF-A67F-61E4B80A4CEF}">
      <dgm:prSet/>
      <dgm:spPr/>
      <dgm:t>
        <a:bodyPr/>
        <a:lstStyle/>
        <a:p>
          <a:endParaRPr lang="en-US"/>
        </a:p>
      </dgm:t>
    </dgm:pt>
    <dgm:pt modelId="{A6A0787A-E03A-41E8-8575-8B84EC496DA5}" type="sibTrans" cxnId="{91E278B5-2D28-41CF-A67F-61E4B80A4CEF}">
      <dgm:prSet/>
      <dgm:spPr/>
      <dgm:t>
        <a:bodyPr/>
        <a:lstStyle/>
        <a:p>
          <a:endParaRPr lang="en-US"/>
        </a:p>
      </dgm:t>
    </dgm:pt>
    <dgm:pt modelId="{6BBDE2C0-FA8A-4F0B-BD40-EAC7B8F3C867}">
      <dgm:prSet custT="1"/>
      <dgm:spPr/>
      <dgm:t>
        <a:bodyPr/>
        <a:lstStyle/>
        <a:p>
          <a:r>
            <a:rPr lang="en-US" sz="1400" dirty="0">
              <a:solidFill>
                <a:schemeClr val="tx1"/>
              </a:solidFill>
            </a:rPr>
            <a:t>Provide number of attendees</a:t>
          </a:r>
        </a:p>
      </dgm:t>
    </dgm:pt>
    <dgm:pt modelId="{305A146F-2D13-4028-AF6B-50CDF7B496FF}" type="parTrans" cxnId="{7A5A75CB-4422-48E9-A0F0-3430B677B1A0}">
      <dgm:prSet/>
      <dgm:spPr/>
      <dgm:t>
        <a:bodyPr/>
        <a:lstStyle/>
        <a:p>
          <a:endParaRPr lang="en-US"/>
        </a:p>
      </dgm:t>
    </dgm:pt>
    <dgm:pt modelId="{820CCB9A-335B-49B1-9408-0D381BA7DE97}" type="sibTrans" cxnId="{7A5A75CB-4422-48E9-A0F0-3430B677B1A0}">
      <dgm:prSet/>
      <dgm:spPr/>
      <dgm:t>
        <a:bodyPr/>
        <a:lstStyle/>
        <a:p>
          <a:endParaRPr lang="en-US"/>
        </a:p>
      </dgm:t>
    </dgm:pt>
    <dgm:pt modelId="{1D42E37A-F562-463C-A16A-94B05E115EB7}">
      <dgm:prSet/>
      <dgm:spPr/>
      <dgm:t>
        <a:bodyPr/>
        <a:lstStyle/>
        <a:p>
          <a:r>
            <a:rPr lang="en-US" dirty="0"/>
            <a:t>Convert the unordered list in the “Learning Objectives” section to an ordered list, providing at least 3 learning objectives</a:t>
          </a:r>
        </a:p>
      </dgm:t>
    </dgm:pt>
    <dgm:pt modelId="{22C20AFC-1B58-4C6D-BF03-CC94E9580831}" type="parTrans" cxnId="{AF43CEB9-705D-458B-9144-41F5644B04C0}">
      <dgm:prSet/>
      <dgm:spPr/>
      <dgm:t>
        <a:bodyPr/>
        <a:lstStyle/>
        <a:p>
          <a:endParaRPr lang="en-US"/>
        </a:p>
      </dgm:t>
    </dgm:pt>
    <dgm:pt modelId="{039517CB-4BBC-408F-A24D-90FFBF2FD72B}" type="sibTrans" cxnId="{AF43CEB9-705D-458B-9144-41F5644B04C0}">
      <dgm:prSet/>
      <dgm:spPr/>
      <dgm:t>
        <a:bodyPr/>
        <a:lstStyle/>
        <a:p>
          <a:endParaRPr lang="en-US"/>
        </a:p>
      </dgm:t>
    </dgm:pt>
    <dgm:pt modelId="{49BCCBB1-8FBC-4D67-BFA8-70354E9AAE0F}">
      <dgm:prSet/>
      <dgm:spPr/>
      <dgm:t>
        <a:bodyPr/>
        <a:lstStyle/>
        <a:p>
          <a:r>
            <a:rPr lang="en-US" dirty="0">
              <a:solidFill>
                <a:schemeClr val="tx1"/>
              </a:solidFill>
            </a:rPr>
            <a:t>Edit the table in the “Plan” section, removing any unneeded rows. Add a link in the “Activities” section.</a:t>
          </a:r>
        </a:p>
      </dgm:t>
    </dgm:pt>
    <dgm:pt modelId="{1C122520-D508-44D2-A097-D3898A4B55FE}" type="parTrans" cxnId="{0B7178BB-38C3-4271-8B54-82BEF7CC98DE}">
      <dgm:prSet/>
      <dgm:spPr/>
      <dgm:t>
        <a:bodyPr/>
        <a:lstStyle/>
        <a:p>
          <a:endParaRPr lang="en-US"/>
        </a:p>
      </dgm:t>
    </dgm:pt>
    <dgm:pt modelId="{EAE1F850-4E1A-4DC5-8FF0-47C430F3F923}" type="sibTrans" cxnId="{0B7178BB-38C3-4271-8B54-82BEF7CC98DE}">
      <dgm:prSet/>
      <dgm:spPr/>
      <dgm:t>
        <a:bodyPr/>
        <a:lstStyle/>
        <a:p>
          <a:endParaRPr lang="en-US"/>
        </a:p>
      </dgm:t>
    </dgm:pt>
    <dgm:pt modelId="{7280B66B-5A30-4FDD-911A-46CF53552078}">
      <dgm:prSet/>
      <dgm:spPr/>
      <dgm:t>
        <a:bodyPr/>
        <a:lstStyle/>
        <a:p>
          <a:r>
            <a:rPr lang="en-US" dirty="0">
              <a:solidFill>
                <a:schemeClr val="bg1"/>
              </a:solidFill>
            </a:rPr>
            <a:t>Provide “Assessment” information, adding a nested list to an existing list element.</a:t>
          </a:r>
        </a:p>
      </dgm:t>
    </dgm:pt>
    <dgm:pt modelId="{7D72D323-1FD1-4FD5-A3FB-9F8DA7D6266C}" type="parTrans" cxnId="{E211511E-1436-40D8-AE83-27DCEA172C32}">
      <dgm:prSet/>
      <dgm:spPr/>
      <dgm:t>
        <a:bodyPr/>
        <a:lstStyle/>
        <a:p>
          <a:endParaRPr lang="en-US"/>
        </a:p>
      </dgm:t>
    </dgm:pt>
    <dgm:pt modelId="{685B9E41-21D5-4A9C-81C1-5BEFFEE7F653}" type="sibTrans" cxnId="{E211511E-1436-40D8-AE83-27DCEA172C32}">
      <dgm:prSet/>
      <dgm:spPr/>
      <dgm:t>
        <a:bodyPr/>
        <a:lstStyle/>
        <a:p>
          <a:endParaRPr lang="en-US"/>
        </a:p>
      </dgm:t>
    </dgm:pt>
    <dgm:pt modelId="{F7EEDC96-067A-4D16-B4F3-C5323A3FDD02}">
      <dgm:prSet/>
      <dgm:spPr/>
      <dgm:t>
        <a:bodyPr/>
        <a:lstStyle/>
        <a:p>
          <a:r>
            <a:rPr lang="en-US" dirty="0">
              <a:solidFill>
                <a:schemeClr val="tx1"/>
              </a:solidFill>
            </a:rPr>
            <a:t>Alter the “Certification or Badge” section by inserting an image of an arbitrary badge</a:t>
          </a:r>
        </a:p>
      </dgm:t>
    </dgm:pt>
    <dgm:pt modelId="{8709517A-EDEE-40D0-A014-B2B81ECDFEF0}" type="parTrans" cxnId="{6CD508F4-207E-498A-BB79-DEA4A872B939}">
      <dgm:prSet/>
      <dgm:spPr/>
      <dgm:t>
        <a:bodyPr/>
        <a:lstStyle/>
        <a:p>
          <a:endParaRPr lang="en-US"/>
        </a:p>
      </dgm:t>
    </dgm:pt>
    <dgm:pt modelId="{31623586-E97A-45D5-9817-FA4462F8A691}" type="sibTrans" cxnId="{6CD508F4-207E-498A-BB79-DEA4A872B939}">
      <dgm:prSet/>
      <dgm:spPr/>
      <dgm:t>
        <a:bodyPr/>
        <a:lstStyle/>
        <a:p>
          <a:endParaRPr lang="en-US"/>
        </a:p>
      </dgm:t>
    </dgm:pt>
    <dgm:pt modelId="{2068B61A-2D73-4C4F-BA81-AA26335D2CBB}">
      <dgm:prSet/>
      <dgm:spPr/>
      <dgm:t>
        <a:bodyPr/>
        <a:lstStyle/>
        <a:p>
          <a:r>
            <a:rPr lang="en-US" dirty="0">
              <a:solidFill>
                <a:schemeClr val="tx1"/>
              </a:solidFill>
            </a:rPr>
            <a:t>Complete the lesson plan by filling out the “Reflections” and “Comments” sections</a:t>
          </a:r>
        </a:p>
      </dgm:t>
    </dgm:pt>
    <dgm:pt modelId="{8806A06D-5F8E-4CB8-ACCA-DC947D9E9005}" type="parTrans" cxnId="{D9FB590B-C8DA-4036-AE63-3282B0FABE62}">
      <dgm:prSet/>
      <dgm:spPr/>
      <dgm:t>
        <a:bodyPr/>
        <a:lstStyle/>
        <a:p>
          <a:endParaRPr lang="en-US"/>
        </a:p>
      </dgm:t>
    </dgm:pt>
    <dgm:pt modelId="{910D9650-0BAD-4C69-82F6-6EDA62BBAE14}" type="sibTrans" cxnId="{D9FB590B-C8DA-4036-AE63-3282B0FABE62}">
      <dgm:prSet/>
      <dgm:spPr/>
      <dgm:t>
        <a:bodyPr/>
        <a:lstStyle/>
        <a:p>
          <a:endParaRPr lang="en-US"/>
        </a:p>
      </dgm:t>
    </dgm:pt>
    <dgm:pt modelId="{06574C8C-4D7D-4883-84BE-45F4FFA7872C}">
      <dgm:prSet/>
      <dgm:spPr/>
      <dgm:t>
        <a:bodyPr/>
        <a:lstStyle/>
        <a:p>
          <a:r>
            <a:rPr lang="en-US" dirty="0"/>
            <a:t>Commit the changes and push them to GitHub</a:t>
          </a:r>
        </a:p>
      </dgm:t>
    </dgm:pt>
    <dgm:pt modelId="{8E10507F-866B-4F64-BBFE-306D06374131}" type="parTrans" cxnId="{003E743A-A0FC-4F1B-8C2A-2604B1A333E1}">
      <dgm:prSet/>
      <dgm:spPr/>
      <dgm:t>
        <a:bodyPr/>
        <a:lstStyle/>
        <a:p>
          <a:endParaRPr lang="en-US"/>
        </a:p>
      </dgm:t>
    </dgm:pt>
    <dgm:pt modelId="{E8151363-A998-42F4-8378-4DFCFC798290}" type="sibTrans" cxnId="{003E743A-A0FC-4F1B-8C2A-2604B1A333E1}">
      <dgm:prSet/>
      <dgm:spPr/>
      <dgm:t>
        <a:bodyPr/>
        <a:lstStyle/>
        <a:p>
          <a:endParaRPr lang="en-US"/>
        </a:p>
      </dgm:t>
    </dgm:pt>
    <dgm:pt modelId="{5FBF0E5E-32AE-42B7-9DC2-FAAF73E59C05}" type="pres">
      <dgm:prSet presAssocID="{0DAF11C3-01D6-451B-B744-E63D16D6CAFC}" presName="diagram" presStyleCnt="0">
        <dgm:presLayoutVars>
          <dgm:dir/>
          <dgm:resizeHandles val="exact"/>
        </dgm:presLayoutVars>
      </dgm:prSet>
      <dgm:spPr/>
    </dgm:pt>
    <dgm:pt modelId="{BB424E3D-8A12-4A72-B195-D2B5502E8505}" type="pres">
      <dgm:prSet presAssocID="{5C036725-11CF-47B9-86C9-00760472EB52}" presName="node" presStyleLbl="node1" presStyleIdx="0" presStyleCnt="14">
        <dgm:presLayoutVars>
          <dgm:bulletEnabled val="1"/>
        </dgm:presLayoutVars>
      </dgm:prSet>
      <dgm:spPr/>
    </dgm:pt>
    <dgm:pt modelId="{49392186-8949-4A08-A352-C8FA9BD766FD}" type="pres">
      <dgm:prSet presAssocID="{05C13F50-6C19-426F-95F3-6F703C2A03C5}" presName="sibTrans" presStyleCnt="0"/>
      <dgm:spPr/>
    </dgm:pt>
    <dgm:pt modelId="{6FFEAF11-33E7-4B5E-9F25-9D4F20A46693}" type="pres">
      <dgm:prSet presAssocID="{D0A04B67-7A21-4053-A435-B6733FADCC69}" presName="node" presStyleLbl="node1" presStyleIdx="1" presStyleCnt="14">
        <dgm:presLayoutVars>
          <dgm:bulletEnabled val="1"/>
        </dgm:presLayoutVars>
      </dgm:prSet>
      <dgm:spPr/>
    </dgm:pt>
    <dgm:pt modelId="{2A0A79EB-99ED-497A-9949-87A8B173D2D2}" type="pres">
      <dgm:prSet presAssocID="{10BD9E15-85F4-4497-BE5B-F603EC458A9E}" presName="sibTrans" presStyleCnt="0"/>
      <dgm:spPr/>
    </dgm:pt>
    <dgm:pt modelId="{E1D38995-EF9A-483B-891B-497E35C834BE}" type="pres">
      <dgm:prSet presAssocID="{DC753D92-E431-4CCA-8ACA-080D54E5D54E}" presName="node" presStyleLbl="node1" presStyleIdx="2" presStyleCnt="14">
        <dgm:presLayoutVars>
          <dgm:bulletEnabled val="1"/>
        </dgm:presLayoutVars>
      </dgm:prSet>
      <dgm:spPr/>
    </dgm:pt>
    <dgm:pt modelId="{F75F3021-3181-4404-973E-2C90A5C87C88}" type="pres">
      <dgm:prSet presAssocID="{2499E5D4-F072-4415-91DE-9967F440880D}" presName="sibTrans" presStyleCnt="0"/>
      <dgm:spPr/>
    </dgm:pt>
    <dgm:pt modelId="{AF4EB42F-8BF4-456C-AB60-E10663064E11}" type="pres">
      <dgm:prSet presAssocID="{6DE72308-EAEA-4297-ACE7-D2B17A40BA6B}" presName="node" presStyleLbl="node1" presStyleIdx="3" presStyleCnt="14">
        <dgm:presLayoutVars>
          <dgm:bulletEnabled val="1"/>
        </dgm:presLayoutVars>
      </dgm:prSet>
      <dgm:spPr/>
    </dgm:pt>
    <dgm:pt modelId="{5B410077-4F97-4F62-BC00-BD85A8A2AC95}" type="pres">
      <dgm:prSet presAssocID="{7320302E-66A7-4637-9CF0-1ADB87AFF83E}" presName="sibTrans" presStyleCnt="0"/>
      <dgm:spPr/>
    </dgm:pt>
    <dgm:pt modelId="{9B998D40-825B-4657-AA06-A4F47ACA8CB6}" type="pres">
      <dgm:prSet presAssocID="{A357F85B-768D-4600-BBC5-00C15FC38E39}" presName="node" presStyleLbl="node1" presStyleIdx="4" presStyleCnt="14">
        <dgm:presLayoutVars>
          <dgm:bulletEnabled val="1"/>
        </dgm:presLayoutVars>
      </dgm:prSet>
      <dgm:spPr/>
    </dgm:pt>
    <dgm:pt modelId="{1025635F-2D50-4AE4-9334-86FD6BBDCED6}" type="pres">
      <dgm:prSet presAssocID="{557F0B52-14B3-4A42-A486-A840734E7209}" presName="sibTrans" presStyleCnt="0"/>
      <dgm:spPr/>
    </dgm:pt>
    <dgm:pt modelId="{0BEC69E7-EC04-4ED7-B275-3ECB8943ED3C}" type="pres">
      <dgm:prSet presAssocID="{B2FE5705-F345-40A3-A678-ED1E6F2FF357}" presName="node" presStyleLbl="node1" presStyleIdx="5" presStyleCnt="14">
        <dgm:presLayoutVars>
          <dgm:bulletEnabled val="1"/>
        </dgm:presLayoutVars>
      </dgm:prSet>
      <dgm:spPr/>
    </dgm:pt>
    <dgm:pt modelId="{08FEFF56-193D-48A4-BC0D-18DF120459C2}" type="pres">
      <dgm:prSet presAssocID="{14B3667E-D637-4C40-8B77-A204BB4458E9}" presName="sibTrans" presStyleCnt="0"/>
      <dgm:spPr/>
    </dgm:pt>
    <dgm:pt modelId="{6288DE0C-4548-4617-9D8B-4E27A461CDA3}" type="pres">
      <dgm:prSet presAssocID="{A7400E7B-5C25-4169-ACBB-9FA7BCADF7D8}" presName="node" presStyleLbl="node1" presStyleIdx="6" presStyleCnt="14">
        <dgm:presLayoutVars>
          <dgm:bulletEnabled val="1"/>
        </dgm:presLayoutVars>
      </dgm:prSet>
      <dgm:spPr/>
    </dgm:pt>
    <dgm:pt modelId="{B7CF71E1-3423-41C9-927A-569D07FC848C}" type="pres">
      <dgm:prSet presAssocID="{A6A0787A-E03A-41E8-8575-8B84EC496DA5}" presName="sibTrans" presStyleCnt="0"/>
      <dgm:spPr/>
    </dgm:pt>
    <dgm:pt modelId="{ECFDB931-68D4-45FA-A58D-D6EAB0E2DB74}" type="pres">
      <dgm:prSet presAssocID="{6BBDE2C0-FA8A-4F0B-BD40-EAC7B8F3C867}" presName="node" presStyleLbl="node1" presStyleIdx="7" presStyleCnt="14">
        <dgm:presLayoutVars>
          <dgm:bulletEnabled val="1"/>
        </dgm:presLayoutVars>
      </dgm:prSet>
      <dgm:spPr/>
    </dgm:pt>
    <dgm:pt modelId="{100E742A-34F6-494B-B610-6AD8D13C6EA9}" type="pres">
      <dgm:prSet presAssocID="{820CCB9A-335B-49B1-9408-0D381BA7DE97}" presName="sibTrans" presStyleCnt="0"/>
      <dgm:spPr/>
    </dgm:pt>
    <dgm:pt modelId="{8B195B1D-30FF-4E29-A3A0-E826ABC4A6D3}" type="pres">
      <dgm:prSet presAssocID="{1D42E37A-F562-463C-A16A-94B05E115EB7}" presName="node" presStyleLbl="node1" presStyleIdx="8" presStyleCnt="14">
        <dgm:presLayoutVars>
          <dgm:bulletEnabled val="1"/>
        </dgm:presLayoutVars>
      </dgm:prSet>
      <dgm:spPr/>
    </dgm:pt>
    <dgm:pt modelId="{0237E781-624F-40D1-BEFD-4D16055E3FA6}" type="pres">
      <dgm:prSet presAssocID="{039517CB-4BBC-408F-A24D-90FFBF2FD72B}" presName="sibTrans" presStyleCnt="0"/>
      <dgm:spPr/>
    </dgm:pt>
    <dgm:pt modelId="{DF0273FB-96F0-4942-9A91-C11491F3563F}" type="pres">
      <dgm:prSet presAssocID="{49BCCBB1-8FBC-4D67-BFA8-70354E9AAE0F}" presName="node" presStyleLbl="node1" presStyleIdx="9" presStyleCnt="14">
        <dgm:presLayoutVars>
          <dgm:bulletEnabled val="1"/>
        </dgm:presLayoutVars>
      </dgm:prSet>
      <dgm:spPr/>
    </dgm:pt>
    <dgm:pt modelId="{83FDAF7C-9E90-417D-8318-E04C9511CA42}" type="pres">
      <dgm:prSet presAssocID="{EAE1F850-4E1A-4DC5-8FF0-47C430F3F923}" presName="sibTrans" presStyleCnt="0"/>
      <dgm:spPr/>
    </dgm:pt>
    <dgm:pt modelId="{58447FA7-3259-4C6B-8B2E-DB4D83CE66BA}" type="pres">
      <dgm:prSet presAssocID="{7280B66B-5A30-4FDD-911A-46CF53552078}" presName="node" presStyleLbl="node1" presStyleIdx="10" presStyleCnt="14">
        <dgm:presLayoutVars>
          <dgm:bulletEnabled val="1"/>
        </dgm:presLayoutVars>
      </dgm:prSet>
      <dgm:spPr/>
    </dgm:pt>
    <dgm:pt modelId="{E74A910B-84E1-41AB-9554-AF4885B9613D}" type="pres">
      <dgm:prSet presAssocID="{685B9E41-21D5-4A9C-81C1-5BEFFEE7F653}" presName="sibTrans" presStyleCnt="0"/>
      <dgm:spPr/>
    </dgm:pt>
    <dgm:pt modelId="{A48D56BA-F6BE-4139-8BDA-8306C6CC9A31}" type="pres">
      <dgm:prSet presAssocID="{F7EEDC96-067A-4D16-B4F3-C5323A3FDD02}" presName="node" presStyleLbl="node1" presStyleIdx="11" presStyleCnt="14">
        <dgm:presLayoutVars>
          <dgm:bulletEnabled val="1"/>
        </dgm:presLayoutVars>
      </dgm:prSet>
      <dgm:spPr/>
    </dgm:pt>
    <dgm:pt modelId="{C799B66B-66B2-4658-BEB4-42DE0F5BD069}" type="pres">
      <dgm:prSet presAssocID="{31623586-E97A-45D5-9817-FA4462F8A691}" presName="sibTrans" presStyleCnt="0"/>
      <dgm:spPr/>
    </dgm:pt>
    <dgm:pt modelId="{A1C13D87-0B26-4701-A47A-1C07E7CAF311}" type="pres">
      <dgm:prSet presAssocID="{2068B61A-2D73-4C4F-BA81-AA26335D2CBB}" presName="node" presStyleLbl="node1" presStyleIdx="12" presStyleCnt="14">
        <dgm:presLayoutVars>
          <dgm:bulletEnabled val="1"/>
        </dgm:presLayoutVars>
      </dgm:prSet>
      <dgm:spPr/>
    </dgm:pt>
    <dgm:pt modelId="{BFC1A0C7-8613-4D44-8871-4BFF25C52688}" type="pres">
      <dgm:prSet presAssocID="{910D9650-0BAD-4C69-82F6-6EDA62BBAE14}" presName="sibTrans" presStyleCnt="0"/>
      <dgm:spPr/>
    </dgm:pt>
    <dgm:pt modelId="{A46261D3-EF5F-4B54-8C5D-44E2180C4E54}" type="pres">
      <dgm:prSet presAssocID="{06574C8C-4D7D-4883-84BE-45F4FFA7872C}" presName="node" presStyleLbl="node1" presStyleIdx="13" presStyleCnt="14">
        <dgm:presLayoutVars>
          <dgm:bulletEnabled val="1"/>
        </dgm:presLayoutVars>
      </dgm:prSet>
      <dgm:spPr/>
    </dgm:pt>
  </dgm:ptLst>
  <dgm:cxnLst>
    <dgm:cxn modelId="{D9FB590B-C8DA-4036-AE63-3282B0FABE62}" srcId="{0DAF11C3-01D6-451B-B744-E63D16D6CAFC}" destId="{2068B61A-2D73-4C4F-BA81-AA26335D2CBB}" srcOrd="12" destOrd="0" parTransId="{8806A06D-5F8E-4CB8-ACCA-DC947D9E9005}" sibTransId="{910D9650-0BAD-4C69-82F6-6EDA62BBAE14}"/>
    <dgm:cxn modelId="{0E899D0D-DF8A-4327-870D-A63384CAC328}" type="presOf" srcId="{6DE72308-EAEA-4297-ACE7-D2B17A40BA6B}" destId="{AF4EB42F-8BF4-456C-AB60-E10663064E11}" srcOrd="0" destOrd="0" presId="urn:microsoft.com/office/officeart/2005/8/layout/default"/>
    <dgm:cxn modelId="{AA85B915-C86C-445C-8F90-9D473BF45EE5}" srcId="{0DAF11C3-01D6-451B-B744-E63D16D6CAFC}" destId="{D0A04B67-7A21-4053-A435-B6733FADCC69}" srcOrd="1" destOrd="0" parTransId="{E76C74AD-05BF-43EC-918D-C55FCD6060F9}" sibTransId="{10BD9E15-85F4-4497-BE5B-F603EC458A9E}"/>
    <dgm:cxn modelId="{5A700816-61DC-4F95-A628-42C1AE75795C}" type="presOf" srcId="{7280B66B-5A30-4FDD-911A-46CF53552078}" destId="{58447FA7-3259-4C6B-8B2E-DB4D83CE66BA}" srcOrd="0" destOrd="0" presId="urn:microsoft.com/office/officeart/2005/8/layout/default"/>
    <dgm:cxn modelId="{E211511E-1436-40D8-AE83-27DCEA172C32}" srcId="{0DAF11C3-01D6-451B-B744-E63D16D6CAFC}" destId="{7280B66B-5A30-4FDD-911A-46CF53552078}" srcOrd="10" destOrd="0" parTransId="{7D72D323-1FD1-4FD5-A3FB-9F8DA7D6266C}" sibTransId="{685B9E41-21D5-4A9C-81C1-5BEFFEE7F653}"/>
    <dgm:cxn modelId="{3FF7C223-A27A-4693-9D31-E44CBEFD3F7D}" type="presOf" srcId="{A357F85B-768D-4600-BBC5-00C15FC38E39}" destId="{9B998D40-825B-4657-AA06-A4F47ACA8CB6}" srcOrd="0" destOrd="0" presId="urn:microsoft.com/office/officeart/2005/8/layout/default"/>
    <dgm:cxn modelId="{B6DCCA29-BB8D-4AD5-91E8-F0E37ABEE2D7}" type="presOf" srcId="{F7EEDC96-067A-4D16-B4F3-C5323A3FDD02}" destId="{A48D56BA-F6BE-4139-8BDA-8306C6CC9A31}" srcOrd="0" destOrd="0" presId="urn:microsoft.com/office/officeart/2005/8/layout/default"/>
    <dgm:cxn modelId="{003E743A-A0FC-4F1B-8C2A-2604B1A333E1}" srcId="{0DAF11C3-01D6-451B-B744-E63D16D6CAFC}" destId="{06574C8C-4D7D-4883-84BE-45F4FFA7872C}" srcOrd="13" destOrd="0" parTransId="{8E10507F-866B-4F64-BBFE-306D06374131}" sibTransId="{E8151363-A998-42F4-8378-4DFCFC798290}"/>
    <dgm:cxn modelId="{39D3D847-56C8-4E8E-BE50-75C7D05DE2FF}" type="presOf" srcId="{D0A04B67-7A21-4053-A435-B6733FADCC69}" destId="{6FFEAF11-33E7-4B5E-9F25-9D4F20A46693}" srcOrd="0" destOrd="0" presId="urn:microsoft.com/office/officeart/2005/8/layout/default"/>
    <dgm:cxn modelId="{40F7BF6E-2140-420C-A8CC-9EBFAA0D3788}" type="presOf" srcId="{B2FE5705-F345-40A3-A678-ED1E6F2FF357}" destId="{0BEC69E7-EC04-4ED7-B275-3ECB8943ED3C}" srcOrd="0" destOrd="0" presId="urn:microsoft.com/office/officeart/2005/8/layout/default"/>
    <dgm:cxn modelId="{6E5AD270-811B-4C8D-84A8-EC8A8AF58176}" type="presOf" srcId="{A7400E7B-5C25-4169-ACBB-9FA7BCADF7D8}" destId="{6288DE0C-4548-4617-9D8B-4E27A461CDA3}" srcOrd="0" destOrd="0" presId="urn:microsoft.com/office/officeart/2005/8/layout/default"/>
    <dgm:cxn modelId="{CBF44674-02B0-4BE9-AD75-24F1AC6378F0}" srcId="{0DAF11C3-01D6-451B-B744-E63D16D6CAFC}" destId="{DC753D92-E431-4CCA-8ACA-080D54E5D54E}" srcOrd="2" destOrd="0" parTransId="{16BD5022-BED2-483E-82C4-79A949133E13}" sibTransId="{2499E5D4-F072-4415-91DE-9967F440880D}"/>
    <dgm:cxn modelId="{42BCF975-D646-4514-A5A3-13321D2517EA}" srcId="{0DAF11C3-01D6-451B-B744-E63D16D6CAFC}" destId="{B2FE5705-F345-40A3-A678-ED1E6F2FF357}" srcOrd="5" destOrd="0" parTransId="{7D08A29D-98FC-4B78-9E57-6893942C2DCC}" sibTransId="{14B3667E-D637-4C40-8B77-A204BB4458E9}"/>
    <dgm:cxn modelId="{CAC4F479-C2D8-4B1B-B59B-8A5537E97546}" srcId="{0DAF11C3-01D6-451B-B744-E63D16D6CAFC}" destId="{A357F85B-768D-4600-BBC5-00C15FC38E39}" srcOrd="4" destOrd="0" parTransId="{715B3CE7-F3B2-4D0F-9AC0-2F70BD6104A4}" sibTransId="{557F0B52-14B3-4A42-A486-A840734E7209}"/>
    <dgm:cxn modelId="{D298887A-0EDD-4534-BA99-98EB99C6B7EE}" type="presOf" srcId="{5C036725-11CF-47B9-86C9-00760472EB52}" destId="{BB424E3D-8A12-4A72-B195-D2B5502E8505}" srcOrd="0" destOrd="0" presId="urn:microsoft.com/office/officeart/2005/8/layout/default"/>
    <dgm:cxn modelId="{E9B96D7C-2244-485A-A525-B3147A7ACADA}" type="presOf" srcId="{DC753D92-E431-4CCA-8ACA-080D54E5D54E}" destId="{E1D38995-EF9A-483B-891B-497E35C834BE}" srcOrd="0" destOrd="0" presId="urn:microsoft.com/office/officeart/2005/8/layout/default"/>
    <dgm:cxn modelId="{7B348783-FACE-478A-80E7-71A321A06137}" srcId="{0DAF11C3-01D6-451B-B744-E63D16D6CAFC}" destId="{6DE72308-EAEA-4297-ACE7-D2B17A40BA6B}" srcOrd="3" destOrd="0" parTransId="{5B33F960-4463-4B68-971D-62124B88053A}" sibTransId="{7320302E-66A7-4637-9CF0-1ADB87AFF83E}"/>
    <dgm:cxn modelId="{5E4F6B84-551D-4E7E-91C4-E14F54B4F34F}" type="presOf" srcId="{1D42E37A-F562-463C-A16A-94B05E115EB7}" destId="{8B195B1D-30FF-4E29-A3A0-E826ABC4A6D3}" srcOrd="0" destOrd="0" presId="urn:microsoft.com/office/officeart/2005/8/layout/default"/>
    <dgm:cxn modelId="{729D9987-A485-4785-ACA0-2F3C746EF6F0}" srcId="{0DAF11C3-01D6-451B-B744-E63D16D6CAFC}" destId="{5C036725-11CF-47B9-86C9-00760472EB52}" srcOrd="0" destOrd="0" parTransId="{21A2C32D-FB4D-4F64-9CAD-CB39DAC4E3F7}" sibTransId="{05C13F50-6C19-426F-95F3-6F703C2A03C5}"/>
    <dgm:cxn modelId="{526C048F-F4BD-42AF-A295-5178550DA8C1}" type="presOf" srcId="{2068B61A-2D73-4C4F-BA81-AA26335D2CBB}" destId="{A1C13D87-0B26-4701-A47A-1C07E7CAF311}" srcOrd="0" destOrd="0" presId="urn:microsoft.com/office/officeart/2005/8/layout/default"/>
    <dgm:cxn modelId="{91E278B5-2D28-41CF-A67F-61E4B80A4CEF}" srcId="{0DAF11C3-01D6-451B-B744-E63D16D6CAFC}" destId="{A7400E7B-5C25-4169-ACBB-9FA7BCADF7D8}" srcOrd="6" destOrd="0" parTransId="{3EE24C88-0DAD-4CB4-B145-088CCC77E7F4}" sibTransId="{A6A0787A-E03A-41E8-8575-8B84EC496DA5}"/>
    <dgm:cxn modelId="{AF43CEB9-705D-458B-9144-41F5644B04C0}" srcId="{0DAF11C3-01D6-451B-B744-E63D16D6CAFC}" destId="{1D42E37A-F562-463C-A16A-94B05E115EB7}" srcOrd="8" destOrd="0" parTransId="{22C20AFC-1B58-4C6D-BF03-CC94E9580831}" sibTransId="{039517CB-4BBC-408F-A24D-90FFBF2FD72B}"/>
    <dgm:cxn modelId="{0B7178BB-38C3-4271-8B54-82BEF7CC98DE}" srcId="{0DAF11C3-01D6-451B-B744-E63D16D6CAFC}" destId="{49BCCBB1-8FBC-4D67-BFA8-70354E9AAE0F}" srcOrd="9" destOrd="0" parTransId="{1C122520-D508-44D2-A097-D3898A4B55FE}" sibTransId="{EAE1F850-4E1A-4DC5-8FF0-47C430F3F923}"/>
    <dgm:cxn modelId="{B9B9B8BC-AD2B-405A-A061-4B1CEC8C9561}" type="presOf" srcId="{6BBDE2C0-FA8A-4F0B-BD40-EAC7B8F3C867}" destId="{ECFDB931-68D4-45FA-A58D-D6EAB0E2DB74}" srcOrd="0" destOrd="0" presId="urn:microsoft.com/office/officeart/2005/8/layout/default"/>
    <dgm:cxn modelId="{7A5A75CB-4422-48E9-A0F0-3430B677B1A0}" srcId="{0DAF11C3-01D6-451B-B744-E63D16D6CAFC}" destId="{6BBDE2C0-FA8A-4F0B-BD40-EAC7B8F3C867}" srcOrd="7" destOrd="0" parTransId="{305A146F-2D13-4028-AF6B-50CDF7B496FF}" sibTransId="{820CCB9A-335B-49B1-9408-0D381BA7DE97}"/>
    <dgm:cxn modelId="{6248F5DB-1E53-400C-BE92-45E3B3838729}" type="presOf" srcId="{06574C8C-4D7D-4883-84BE-45F4FFA7872C}" destId="{A46261D3-EF5F-4B54-8C5D-44E2180C4E54}" srcOrd="0" destOrd="0" presId="urn:microsoft.com/office/officeart/2005/8/layout/default"/>
    <dgm:cxn modelId="{EF014AF0-BA9B-4326-ADD5-4D032E948A7C}" type="presOf" srcId="{49BCCBB1-8FBC-4D67-BFA8-70354E9AAE0F}" destId="{DF0273FB-96F0-4942-9A91-C11491F3563F}" srcOrd="0" destOrd="0" presId="urn:microsoft.com/office/officeart/2005/8/layout/default"/>
    <dgm:cxn modelId="{6CD508F4-207E-498A-BB79-DEA4A872B939}" srcId="{0DAF11C3-01D6-451B-B744-E63D16D6CAFC}" destId="{F7EEDC96-067A-4D16-B4F3-C5323A3FDD02}" srcOrd="11" destOrd="0" parTransId="{8709517A-EDEE-40D0-A014-B2B81ECDFEF0}" sibTransId="{31623586-E97A-45D5-9817-FA4462F8A691}"/>
    <dgm:cxn modelId="{A4E900F7-7B10-4897-939F-A1CC49D0BB8B}" type="presOf" srcId="{0DAF11C3-01D6-451B-B744-E63D16D6CAFC}" destId="{5FBF0E5E-32AE-42B7-9DC2-FAAF73E59C05}" srcOrd="0" destOrd="0" presId="urn:microsoft.com/office/officeart/2005/8/layout/default"/>
    <dgm:cxn modelId="{EB7CE16D-677F-43D1-89EA-BB22CFC2DD59}" type="presParOf" srcId="{5FBF0E5E-32AE-42B7-9DC2-FAAF73E59C05}" destId="{BB424E3D-8A12-4A72-B195-D2B5502E8505}" srcOrd="0" destOrd="0" presId="urn:microsoft.com/office/officeart/2005/8/layout/default"/>
    <dgm:cxn modelId="{E4A03CCD-DD72-4466-AB02-E6D7DD3C9A24}" type="presParOf" srcId="{5FBF0E5E-32AE-42B7-9DC2-FAAF73E59C05}" destId="{49392186-8949-4A08-A352-C8FA9BD766FD}" srcOrd="1" destOrd="0" presId="urn:microsoft.com/office/officeart/2005/8/layout/default"/>
    <dgm:cxn modelId="{9B0B6182-A337-4969-8489-9FEAE9239C52}" type="presParOf" srcId="{5FBF0E5E-32AE-42B7-9DC2-FAAF73E59C05}" destId="{6FFEAF11-33E7-4B5E-9F25-9D4F20A46693}" srcOrd="2" destOrd="0" presId="urn:microsoft.com/office/officeart/2005/8/layout/default"/>
    <dgm:cxn modelId="{40347AB0-4186-468C-BCA9-3A68207A9C3E}" type="presParOf" srcId="{5FBF0E5E-32AE-42B7-9DC2-FAAF73E59C05}" destId="{2A0A79EB-99ED-497A-9949-87A8B173D2D2}" srcOrd="3" destOrd="0" presId="urn:microsoft.com/office/officeart/2005/8/layout/default"/>
    <dgm:cxn modelId="{24F3B865-7C3F-49D2-9B30-B23EEC08FD34}" type="presParOf" srcId="{5FBF0E5E-32AE-42B7-9DC2-FAAF73E59C05}" destId="{E1D38995-EF9A-483B-891B-497E35C834BE}" srcOrd="4" destOrd="0" presId="urn:microsoft.com/office/officeart/2005/8/layout/default"/>
    <dgm:cxn modelId="{C7FFE8C2-7EF4-4364-8D71-1218717800AC}" type="presParOf" srcId="{5FBF0E5E-32AE-42B7-9DC2-FAAF73E59C05}" destId="{F75F3021-3181-4404-973E-2C90A5C87C88}" srcOrd="5" destOrd="0" presId="urn:microsoft.com/office/officeart/2005/8/layout/default"/>
    <dgm:cxn modelId="{E73E2869-9E43-43CE-9A88-58919FCB93D6}" type="presParOf" srcId="{5FBF0E5E-32AE-42B7-9DC2-FAAF73E59C05}" destId="{AF4EB42F-8BF4-456C-AB60-E10663064E11}" srcOrd="6" destOrd="0" presId="urn:microsoft.com/office/officeart/2005/8/layout/default"/>
    <dgm:cxn modelId="{177A2EE2-1997-45DF-B157-45A089F73955}" type="presParOf" srcId="{5FBF0E5E-32AE-42B7-9DC2-FAAF73E59C05}" destId="{5B410077-4F97-4F62-BC00-BD85A8A2AC95}" srcOrd="7" destOrd="0" presId="urn:microsoft.com/office/officeart/2005/8/layout/default"/>
    <dgm:cxn modelId="{B52D9B23-2291-40D4-A2BD-4FACE3137B63}" type="presParOf" srcId="{5FBF0E5E-32AE-42B7-9DC2-FAAF73E59C05}" destId="{9B998D40-825B-4657-AA06-A4F47ACA8CB6}" srcOrd="8" destOrd="0" presId="urn:microsoft.com/office/officeart/2005/8/layout/default"/>
    <dgm:cxn modelId="{5005EB4C-38F9-4C40-ABBD-771D4AB683E7}" type="presParOf" srcId="{5FBF0E5E-32AE-42B7-9DC2-FAAF73E59C05}" destId="{1025635F-2D50-4AE4-9334-86FD6BBDCED6}" srcOrd="9" destOrd="0" presId="urn:microsoft.com/office/officeart/2005/8/layout/default"/>
    <dgm:cxn modelId="{ABA72873-5221-4165-A7C1-C18A67D9AA50}" type="presParOf" srcId="{5FBF0E5E-32AE-42B7-9DC2-FAAF73E59C05}" destId="{0BEC69E7-EC04-4ED7-B275-3ECB8943ED3C}" srcOrd="10" destOrd="0" presId="urn:microsoft.com/office/officeart/2005/8/layout/default"/>
    <dgm:cxn modelId="{930702CE-CA56-48FA-9DE6-BC987A961444}" type="presParOf" srcId="{5FBF0E5E-32AE-42B7-9DC2-FAAF73E59C05}" destId="{08FEFF56-193D-48A4-BC0D-18DF120459C2}" srcOrd="11" destOrd="0" presId="urn:microsoft.com/office/officeart/2005/8/layout/default"/>
    <dgm:cxn modelId="{A142B89E-4199-443D-A836-F5ED6B502420}" type="presParOf" srcId="{5FBF0E5E-32AE-42B7-9DC2-FAAF73E59C05}" destId="{6288DE0C-4548-4617-9D8B-4E27A461CDA3}" srcOrd="12" destOrd="0" presId="urn:microsoft.com/office/officeart/2005/8/layout/default"/>
    <dgm:cxn modelId="{0D8F0886-77FD-4C9E-A698-641C4AB3CFD4}" type="presParOf" srcId="{5FBF0E5E-32AE-42B7-9DC2-FAAF73E59C05}" destId="{B7CF71E1-3423-41C9-927A-569D07FC848C}" srcOrd="13" destOrd="0" presId="urn:microsoft.com/office/officeart/2005/8/layout/default"/>
    <dgm:cxn modelId="{A95E7029-91A6-46A1-A6A9-B5C5495ADF01}" type="presParOf" srcId="{5FBF0E5E-32AE-42B7-9DC2-FAAF73E59C05}" destId="{ECFDB931-68D4-45FA-A58D-D6EAB0E2DB74}" srcOrd="14" destOrd="0" presId="urn:microsoft.com/office/officeart/2005/8/layout/default"/>
    <dgm:cxn modelId="{66EE27C7-8ECA-4A18-8972-456AE915CE65}" type="presParOf" srcId="{5FBF0E5E-32AE-42B7-9DC2-FAAF73E59C05}" destId="{100E742A-34F6-494B-B610-6AD8D13C6EA9}" srcOrd="15" destOrd="0" presId="urn:microsoft.com/office/officeart/2005/8/layout/default"/>
    <dgm:cxn modelId="{2E3D0DA6-9C05-40D9-BA86-D3CD6187778C}" type="presParOf" srcId="{5FBF0E5E-32AE-42B7-9DC2-FAAF73E59C05}" destId="{8B195B1D-30FF-4E29-A3A0-E826ABC4A6D3}" srcOrd="16" destOrd="0" presId="urn:microsoft.com/office/officeart/2005/8/layout/default"/>
    <dgm:cxn modelId="{93791D04-AAC1-4C7D-ADBD-9EBCFBE509EC}" type="presParOf" srcId="{5FBF0E5E-32AE-42B7-9DC2-FAAF73E59C05}" destId="{0237E781-624F-40D1-BEFD-4D16055E3FA6}" srcOrd="17" destOrd="0" presId="urn:microsoft.com/office/officeart/2005/8/layout/default"/>
    <dgm:cxn modelId="{726DC18C-7ACF-4D86-9448-B9AD6BAA06FF}" type="presParOf" srcId="{5FBF0E5E-32AE-42B7-9DC2-FAAF73E59C05}" destId="{DF0273FB-96F0-4942-9A91-C11491F3563F}" srcOrd="18" destOrd="0" presId="urn:microsoft.com/office/officeart/2005/8/layout/default"/>
    <dgm:cxn modelId="{1F336F0A-1D78-49BB-853F-93F086C4A689}" type="presParOf" srcId="{5FBF0E5E-32AE-42B7-9DC2-FAAF73E59C05}" destId="{83FDAF7C-9E90-417D-8318-E04C9511CA42}" srcOrd="19" destOrd="0" presId="urn:microsoft.com/office/officeart/2005/8/layout/default"/>
    <dgm:cxn modelId="{142005AB-D2D5-4092-A726-B67135EEA755}" type="presParOf" srcId="{5FBF0E5E-32AE-42B7-9DC2-FAAF73E59C05}" destId="{58447FA7-3259-4C6B-8B2E-DB4D83CE66BA}" srcOrd="20" destOrd="0" presId="urn:microsoft.com/office/officeart/2005/8/layout/default"/>
    <dgm:cxn modelId="{95838741-06B8-4A87-B9F5-F6E1C56AB49C}" type="presParOf" srcId="{5FBF0E5E-32AE-42B7-9DC2-FAAF73E59C05}" destId="{E74A910B-84E1-41AB-9554-AF4885B9613D}" srcOrd="21" destOrd="0" presId="urn:microsoft.com/office/officeart/2005/8/layout/default"/>
    <dgm:cxn modelId="{643E130B-7684-456C-B910-FB6FA5462A13}" type="presParOf" srcId="{5FBF0E5E-32AE-42B7-9DC2-FAAF73E59C05}" destId="{A48D56BA-F6BE-4139-8BDA-8306C6CC9A31}" srcOrd="22" destOrd="0" presId="urn:microsoft.com/office/officeart/2005/8/layout/default"/>
    <dgm:cxn modelId="{DA631BD9-A70C-4552-ADC9-351BBFB3D1D9}" type="presParOf" srcId="{5FBF0E5E-32AE-42B7-9DC2-FAAF73E59C05}" destId="{C799B66B-66B2-4658-BEB4-42DE0F5BD069}" srcOrd="23" destOrd="0" presId="urn:microsoft.com/office/officeart/2005/8/layout/default"/>
    <dgm:cxn modelId="{9366EC23-B477-4510-AB92-76CA84DBD388}" type="presParOf" srcId="{5FBF0E5E-32AE-42B7-9DC2-FAAF73E59C05}" destId="{A1C13D87-0B26-4701-A47A-1C07E7CAF311}" srcOrd="24" destOrd="0" presId="urn:microsoft.com/office/officeart/2005/8/layout/default"/>
    <dgm:cxn modelId="{03384B1C-9371-40D8-A31B-BE37722AFB81}" type="presParOf" srcId="{5FBF0E5E-32AE-42B7-9DC2-FAAF73E59C05}" destId="{BFC1A0C7-8613-4D44-8871-4BFF25C52688}" srcOrd="25" destOrd="0" presId="urn:microsoft.com/office/officeart/2005/8/layout/default"/>
    <dgm:cxn modelId="{DF678AE6-1AA2-48AA-8FC8-FD01C593AF91}" type="presParOf" srcId="{5FBF0E5E-32AE-42B7-9DC2-FAAF73E59C05}" destId="{A46261D3-EF5F-4B54-8C5D-44E2180C4E54}" srcOrd="2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Recognize the most important Markdown syntax elements</a:t>
          </a:r>
          <a:endParaRPr lang="en-MK" sz="2600" kern="1200" dirty="0">
            <a:solidFill>
              <a:schemeClr val="tx1"/>
            </a:solidFill>
          </a:endParaRPr>
        </a:p>
      </dsp:txBody>
      <dsp:txXfrm>
        <a:off x="604289" y="435133"/>
        <a:ext cx="9851585" cy="870267"/>
      </dsp:txXfrm>
    </dsp:sp>
    <dsp:sp modelId="{125E5E97-C7C6-CF4F-8EC0-07E9CA22C125}">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Develop new learning materials from scratch by applying the Markdown syntax on existing template documents</a:t>
          </a:r>
        </a:p>
      </dsp:txBody>
      <dsp:txXfrm>
        <a:off x="920631" y="1740535"/>
        <a:ext cx="9535243" cy="870267"/>
      </dsp:txXfrm>
    </dsp:sp>
    <dsp:sp modelId="{5EFFC3B3-D660-A448-8779-2CAE64D9F082}">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Manipulate existing learning objects, making them compliant with the FAIR-by-Design methodology</a:t>
          </a:r>
        </a:p>
      </dsp:txBody>
      <dsp:txXfrm>
        <a:off x="604289" y="3045936"/>
        <a:ext cx="9851585" cy="870267"/>
      </dsp:txXfrm>
    </dsp:sp>
    <dsp:sp modelId="{1A53D0BC-8359-9E4A-937D-37439310AAAB}">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chemeClr val="tx1"/>
              </a:solidFill>
            </a:rPr>
            <a:t>Introduction to Markdown Elements</a:t>
          </a:r>
          <a:endParaRPr lang="en-MK" sz="2800" b="1"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chemeClr val="tx1"/>
              </a:solidFill>
            </a:rPr>
            <a:t>Markdown in Practice</a:t>
          </a:r>
          <a:endParaRPr lang="en-MK" sz="2800" b="1"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b="1" kern="1200" dirty="0">
              <a:solidFill>
                <a:schemeClr val="tx1"/>
              </a:solidFill>
            </a:rPr>
            <a:t>Editing Existing Markdown Documents</a:t>
          </a:r>
          <a:endParaRPr lang="en-MK" sz="28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b="0" kern="1200" dirty="0">
              <a:solidFill>
                <a:schemeClr val="tx1"/>
              </a:solidFill>
            </a:rPr>
            <a:t>Using the obtained knowledge regarding Markdown, fill out the lesson plan template with the necessary information.</a:t>
          </a:r>
          <a:endParaRPr lang="en-MK" sz="36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en-US" sz="5600" b="0" kern="1200" dirty="0">
              <a:solidFill>
                <a:schemeClr val="tx1"/>
              </a:solidFill>
            </a:rPr>
            <a:t>Make sure that the cloned repository is up-to-date and that any remote changes have been pulled locally.</a:t>
          </a:r>
          <a:endParaRPr lang="en-MK" sz="5600" kern="1200" dirty="0">
            <a:solidFill>
              <a:schemeClr val="tx1"/>
            </a:solidFill>
          </a:endParaRPr>
        </a:p>
      </dsp:txBody>
      <dsp:txXfrm>
        <a:off x="1632793" y="665"/>
        <a:ext cx="7250013" cy="435000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424E3D-8A12-4A72-B195-D2B5502E8505}">
      <dsp:nvSpPr>
        <dsp:cNvPr id="0" name=""/>
        <dsp:cNvSpPr/>
      </dsp:nvSpPr>
      <dsp:spPr>
        <a:xfrm>
          <a:off x="3594" y="229666"/>
          <a:ext cx="1946002" cy="116760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solidFill>
                <a:schemeClr val="bg1"/>
              </a:solidFill>
            </a:rPr>
            <a:t>Make a copy of the </a:t>
          </a:r>
          <a:r>
            <a:rPr lang="en-US" sz="1200" kern="1200" dirty="0">
              <a:solidFill>
                <a:schemeClr val="bg1"/>
              </a:solidFill>
              <a:latin typeface="Consolas" panose="020B0609020204030204" pitchFamily="49" charset="0"/>
            </a:rPr>
            <a:t>template_unit_lesson_plan.md </a:t>
          </a:r>
          <a:r>
            <a:rPr lang="en-US" sz="1200" kern="1200" dirty="0">
              <a:solidFill>
                <a:schemeClr val="bg1"/>
              </a:solidFill>
              <a:latin typeface="+mn-lt"/>
            </a:rPr>
            <a:t>template</a:t>
          </a:r>
        </a:p>
      </dsp:txBody>
      <dsp:txXfrm>
        <a:off x="3594" y="229666"/>
        <a:ext cx="1946002" cy="1167601"/>
      </dsp:txXfrm>
    </dsp:sp>
    <dsp:sp modelId="{6FFEAF11-33E7-4B5E-9F25-9D4F20A46693}">
      <dsp:nvSpPr>
        <dsp:cNvPr id="0" name=""/>
        <dsp:cNvSpPr/>
      </dsp:nvSpPr>
      <dsp:spPr>
        <a:xfrm>
          <a:off x="2144196" y="229666"/>
          <a:ext cx="1946002" cy="116760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Open it in Obsidian</a:t>
          </a:r>
        </a:p>
      </dsp:txBody>
      <dsp:txXfrm>
        <a:off x="2144196" y="229666"/>
        <a:ext cx="1946002" cy="1167601"/>
      </dsp:txXfrm>
    </dsp:sp>
    <dsp:sp modelId="{E1D38995-EF9A-483B-891B-497E35C834BE}">
      <dsp:nvSpPr>
        <dsp:cNvPr id="0" name=""/>
        <dsp:cNvSpPr/>
      </dsp:nvSpPr>
      <dsp:spPr>
        <a:xfrm>
          <a:off x="4284798" y="229666"/>
          <a:ext cx="1946002" cy="116760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Fill out the metadata</a:t>
          </a:r>
        </a:p>
      </dsp:txBody>
      <dsp:txXfrm>
        <a:off x="4284798" y="229666"/>
        <a:ext cx="1946002" cy="1167601"/>
      </dsp:txXfrm>
    </dsp:sp>
    <dsp:sp modelId="{AF4EB42F-8BF4-456C-AB60-E10663064E11}">
      <dsp:nvSpPr>
        <dsp:cNvPr id="0" name=""/>
        <dsp:cNvSpPr/>
      </dsp:nvSpPr>
      <dsp:spPr>
        <a:xfrm>
          <a:off x="6425401" y="229666"/>
          <a:ext cx="1946002" cy="116760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Change heading 1 to the title of the unit</a:t>
          </a:r>
        </a:p>
      </dsp:txBody>
      <dsp:txXfrm>
        <a:off x="6425401" y="229666"/>
        <a:ext cx="1946002" cy="1167601"/>
      </dsp:txXfrm>
    </dsp:sp>
    <dsp:sp modelId="{9B998D40-825B-4657-AA06-A4F47ACA8CB6}">
      <dsp:nvSpPr>
        <dsp:cNvPr id="0" name=""/>
        <dsp:cNvSpPr/>
      </dsp:nvSpPr>
      <dsp:spPr>
        <a:xfrm>
          <a:off x="8566003" y="229666"/>
          <a:ext cx="1946002" cy="116760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Change heading 2 to “Goals”, add an unordered list with at least 3 elements</a:t>
          </a:r>
        </a:p>
      </dsp:txBody>
      <dsp:txXfrm>
        <a:off x="8566003" y="229666"/>
        <a:ext cx="1946002" cy="1167601"/>
      </dsp:txXfrm>
    </dsp:sp>
    <dsp:sp modelId="{0BEC69E7-EC04-4ED7-B275-3ECB8943ED3C}">
      <dsp:nvSpPr>
        <dsp:cNvPr id="0" name=""/>
        <dsp:cNvSpPr/>
      </dsp:nvSpPr>
      <dsp:spPr>
        <a:xfrm>
          <a:off x="3594" y="1591868"/>
          <a:ext cx="1946002" cy="116760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bg1"/>
              </a:solidFill>
            </a:rPr>
            <a:t>Edit the unordered list in the “Location” section</a:t>
          </a:r>
        </a:p>
      </dsp:txBody>
      <dsp:txXfrm>
        <a:off x="3594" y="1591868"/>
        <a:ext cx="1946002" cy="1167601"/>
      </dsp:txXfrm>
    </dsp:sp>
    <dsp:sp modelId="{6288DE0C-4548-4617-9D8B-4E27A461CDA3}">
      <dsp:nvSpPr>
        <dsp:cNvPr id="0" name=""/>
        <dsp:cNvSpPr/>
      </dsp:nvSpPr>
      <dsp:spPr>
        <a:xfrm>
          <a:off x="2144196" y="1591868"/>
          <a:ext cx="1946002" cy="116760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Format estimated training duration in the “Total Duration” section as both bold and italic</a:t>
          </a:r>
        </a:p>
      </dsp:txBody>
      <dsp:txXfrm>
        <a:off x="2144196" y="1591868"/>
        <a:ext cx="1946002" cy="1167601"/>
      </dsp:txXfrm>
    </dsp:sp>
    <dsp:sp modelId="{ECFDB931-68D4-45FA-A58D-D6EAB0E2DB74}">
      <dsp:nvSpPr>
        <dsp:cNvPr id="0" name=""/>
        <dsp:cNvSpPr/>
      </dsp:nvSpPr>
      <dsp:spPr>
        <a:xfrm>
          <a:off x="4284798" y="1591868"/>
          <a:ext cx="1946002" cy="116760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tx1"/>
              </a:solidFill>
            </a:rPr>
            <a:t>Provide number of attendees</a:t>
          </a:r>
        </a:p>
      </dsp:txBody>
      <dsp:txXfrm>
        <a:off x="4284798" y="1591868"/>
        <a:ext cx="1946002" cy="1167601"/>
      </dsp:txXfrm>
    </dsp:sp>
    <dsp:sp modelId="{8B195B1D-30FF-4E29-A3A0-E826ABC4A6D3}">
      <dsp:nvSpPr>
        <dsp:cNvPr id="0" name=""/>
        <dsp:cNvSpPr/>
      </dsp:nvSpPr>
      <dsp:spPr>
        <a:xfrm>
          <a:off x="6425401" y="1591868"/>
          <a:ext cx="1946002" cy="116760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Convert the unordered list in the “Learning Objectives” section to an ordered list, providing at least 3 learning objectives</a:t>
          </a:r>
        </a:p>
      </dsp:txBody>
      <dsp:txXfrm>
        <a:off x="6425401" y="1591868"/>
        <a:ext cx="1946002" cy="1167601"/>
      </dsp:txXfrm>
    </dsp:sp>
    <dsp:sp modelId="{DF0273FB-96F0-4942-9A91-C11491F3563F}">
      <dsp:nvSpPr>
        <dsp:cNvPr id="0" name=""/>
        <dsp:cNvSpPr/>
      </dsp:nvSpPr>
      <dsp:spPr>
        <a:xfrm>
          <a:off x="8566003" y="1591868"/>
          <a:ext cx="1946002" cy="116760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Edit the table in the “Plan” section, removing any unneeded rows. Add a link in the “Activities” section.</a:t>
          </a:r>
        </a:p>
      </dsp:txBody>
      <dsp:txXfrm>
        <a:off x="8566003" y="1591868"/>
        <a:ext cx="1946002" cy="1167601"/>
      </dsp:txXfrm>
    </dsp:sp>
    <dsp:sp modelId="{58447FA7-3259-4C6B-8B2E-DB4D83CE66BA}">
      <dsp:nvSpPr>
        <dsp:cNvPr id="0" name=""/>
        <dsp:cNvSpPr/>
      </dsp:nvSpPr>
      <dsp:spPr>
        <a:xfrm>
          <a:off x="1073895" y="2954069"/>
          <a:ext cx="1946002" cy="116760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bg1"/>
              </a:solidFill>
            </a:rPr>
            <a:t>Provide “Assessment” information, adding a nested list to an existing list element.</a:t>
          </a:r>
        </a:p>
      </dsp:txBody>
      <dsp:txXfrm>
        <a:off x="1073895" y="2954069"/>
        <a:ext cx="1946002" cy="1167601"/>
      </dsp:txXfrm>
    </dsp:sp>
    <dsp:sp modelId="{A48D56BA-F6BE-4139-8BDA-8306C6CC9A31}">
      <dsp:nvSpPr>
        <dsp:cNvPr id="0" name=""/>
        <dsp:cNvSpPr/>
      </dsp:nvSpPr>
      <dsp:spPr>
        <a:xfrm>
          <a:off x="3214497" y="2954069"/>
          <a:ext cx="1946002" cy="116760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Alter the “Certification or Badge” section by inserting an image of an arbitrary badge</a:t>
          </a:r>
        </a:p>
      </dsp:txBody>
      <dsp:txXfrm>
        <a:off x="3214497" y="2954069"/>
        <a:ext cx="1946002" cy="1167601"/>
      </dsp:txXfrm>
    </dsp:sp>
    <dsp:sp modelId="{A1C13D87-0B26-4701-A47A-1C07E7CAF311}">
      <dsp:nvSpPr>
        <dsp:cNvPr id="0" name=""/>
        <dsp:cNvSpPr/>
      </dsp:nvSpPr>
      <dsp:spPr>
        <a:xfrm>
          <a:off x="5355100" y="2954069"/>
          <a:ext cx="1946002" cy="116760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Complete the lesson plan by filling out the “Reflections” and “Comments” sections</a:t>
          </a:r>
        </a:p>
      </dsp:txBody>
      <dsp:txXfrm>
        <a:off x="5355100" y="2954069"/>
        <a:ext cx="1946002" cy="1167601"/>
      </dsp:txXfrm>
    </dsp:sp>
    <dsp:sp modelId="{A46261D3-EF5F-4B54-8C5D-44E2180C4E54}">
      <dsp:nvSpPr>
        <dsp:cNvPr id="0" name=""/>
        <dsp:cNvSpPr/>
      </dsp:nvSpPr>
      <dsp:spPr>
        <a:xfrm>
          <a:off x="7495702" y="2954069"/>
          <a:ext cx="1946002" cy="116760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Commit the changes and push them to GitHub</a:t>
          </a:r>
        </a:p>
      </dsp:txBody>
      <dsp:txXfrm>
        <a:off x="7495702" y="2954069"/>
        <a:ext cx="1946002" cy="1167601"/>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png>
</file>

<file path=ppt/media/image27.png>
</file>

<file path=ppt/media/image28.gif>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ADB43874-2B2B-4FF3-BA5A-1A1E2081400B}" type="datetimeFigureOut">
              <a:rPr lang="en-US" smtClean="0"/>
              <a:t>23-Aug-23</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37943655-BBE7-4286-99EB-A4599028B755}" type="slidenum">
              <a:rPr lang="en-US" smtClean="0"/>
              <a:t>‹#›</a:t>
            </a:fld>
            <a:endParaRPr lang="en-US"/>
          </a:p>
        </p:txBody>
      </p:sp>
    </p:spTree>
    <p:extLst>
      <p:ext uri="{BB962C8B-B14F-4D97-AF65-F5344CB8AC3E}">
        <p14:creationId xmlns:p14="http://schemas.microsoft.com/office/powerpoint/2010/main" val="3304755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943655-BBE7-4286-99EB-A4599028B755}" type="slidenum">
              <a:rPr lang="en-US" smtClean="0"/>
              <a:t>3</a:t>
            </a:fld>
            <a:endParaRPr lang="en-US"/>
          </a:p>
        </p:txBody>
      </p:sp>
    </p:spTree>
    <p:extLst>
      <p:ext uri="{BB962C8B-B14F-4D97-AF65-F5344CB8AC3E}">
        <p14:creationId xmlns:p14="http://schemas.microsoft.com/office/powerpoint/2010/main" val="3288861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943655-BBE7-4286-99EB-A4599028B755}" type="slidenum">
              <a:rPr lang="en-US" smtClean="0"/>
              <a:t>12</a:t>
            </a:fld>
            <a:endParaRPr lang="en-US"/>
          </a:p>
        </p:txBody>
      </p:sp>
    </p:spTree>
    <p:extLst>
      <p:ext uri="{BB962C8B-B14F-4D97-AF65-F5344CB8AC3E}">
        <p14:creationId xmlns:p14="http://schemas.microsoft.com/office/powerpoint/2010/main" val="2092848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3065825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6708484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0085050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1934234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4164437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265545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extLst>
      <p:ext uri="{BB962C8B-B14F-4D97-AF65-F5344CB8AC3E}">
        <p14:creationId xmlns:p14="http://schemas.microsoft.com/office/powerpoint/2010/main" val="33505484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0002171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648471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11927841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3862521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4931909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7068721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808688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939971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 Id="rId9" Type="http://schemas.openxmlformats.org/officeDocument/2006/relationships/slideLayout" Target="../slideLayouts/slideLayout24.xml"/><Relationship Id="rId10" Type="http://schemas.openxmlformats.org/officeDocument/2006/relationships/slideLayout" Target="../slideLayouts/slideLayout25.xml"/><Relationship Id="rId11" Type="http://schemas.openxmlformats.org/officeDocument/2006/relationships/slideLayout" Target="../slideLayouts/slideLayout26.xml"/><Relationship Id="rId12" Type="http://schemas.openxmlformats.org/officeDocument/2006/relationships/slideLayout" Target="../slideLayouts/slideLayout27.xml"/><Relationship Id="rId13" Type="http://schemas.openxmlformats.org/officeDocument/2006/relationships/slideLayout" Target="../slideLayouts/slideLayout28.xml"/><Relationship Id="rId14" Type="http://schemas.openxmlformats.org/officeDocument/2006/relationships/slideLayout" Target="../slideLayouts/slideLayout29.xml"/><Relationship Id="rId15" Type="http://schemas.openxmlformats.org/officeDocument/2006/relationships/slideLayout" Target="../slideLayouts/slideLayout30.xml"/><Relationship Id="rId16" Type="http://schemas.openxmlformats.org/officeDocument/2006/relationships/theme" Target="../theme/theme2.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dirty="0"/>
              <a:t>WP2 T3 | FAIR-by-Design </a:t>
            </a:r>
            <a:r>
              <a:rPr lang="en-US" dirty="0" err="1"/>
              <a:t>ToT</a:t>
            </a:r>
            <a:r>
              <a:rPr lang="en-US" dirty="0"/>
              <a:t> | Day 2</a:t>
            </a:r>
            <a:endParaRPr lang="it-IT"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extLst>
      <p:ext uri="{BB962C8B-B14F-4D97-AF65-F5344CB8AC3E}">
        <p14:creationId xmlns:p14="http://schemas.microsoft.com/office/powerpoint/2010/main" val="113724727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1.png"/><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3.png"/><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hyperlink" Target="https://example.com/" TargetMode="External"/><Relationship Id="rId4" Type="http://schemas.openxmlformats.org/officeDocument/2006/relationships/image" Target="../media/image24.png"/><Relationship Id="rId5" Type="http://schemas.openxmlformats.org/officeDocument/2006/relationships/image" Target="../media/image25.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fair-by-design-methodology.github.io/FAIR-by-Design_ToT/latest/Stage%204%20%E2%80%93%20Produce/09-Content%20Development/09-Markdown%20Syntax/#advanced-linking-with-obsidian" TargetMode="External"/><Relationship Id="rId3"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8.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2.png"/><Relationship Id="rId3"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image" Target="../media/image8.png"/><Relationship Id="rId8" Type="http://schemas.openxmlformats.org/officeDocument/2006/relationships/image" Target="../media/image9.svg"/><Relationship Id="rId9" Type="http://schemas.openxmlformats.org/officeDocument/2006/relationships/image" Target="../media/image10.png"/><Relationship Id="rId10" Type="http://schemas.openxmlformats.org/officeDocument/2006/relationships/image" Target="../media/image11.svg"/><Relationship Id="rId11" Type="http://schemas.openxmlformats.org/officeDocument/2006/relationships/image" Target="../media/image12.png"/><Relationship Id="rId12" Type="http://schemas.openxmlformats.org/officeDocument/2006/relationships/image" Target="../media/image13.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pixabay.com/users/bodobe-1222375" TargetMode="External"/><Relationship Id="rId3" Type="http://schemas.openxmlformats.org/officeDocument/2006/relationships/hyperlink" Target="https://pixabay.com/" TargetMode="External"/><Relationship Id="rId4" Type="http://schemas.openxmlformats.org/officeDocument/2006/relationships/image" Target="../media/image1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png"/><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2" y="2451543"/>
            <a:ext cx="5338714" cy="2387600"/>
          </a:xfrm>
        </p:spPr>
        <p:txBody>
          <a:bodyPr/>
          <a:lstStyle/>
          <a:p>
            <a:pPr>
              <a:defRPr/>
            </a:pPr>
            <a:r>
              <a:rPr lang="it-IT" dirty="0"/>
              <a:t>Content Development</a:t>
            </a:r>
          </a:p>
        </p:txBody>
      </p:sp>
      <p:sp>
        <p:nvSpPr>
          <p:cNvPr id="3" name="Sottotitolo 2"/>
          <p:cNvSpPr>
            <a:spLocks noGrp="1"/>
          </p:cNvSpPr>
          <p:nvPr>
            <p:ph type="subTitle" idx="1"/>
          </p:nvPr>
        </p:nvSpPr>
        <p:spPr bwMode="auto"/>
        <p:txBody>
          <a:bodyPr/>
          <a:lstStyle/>
          <a:p>
            <a:pPr>
              <a:defRPr/>
            </a:pPr>
            <a:r>
              <a:rPr lang="it-IT"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86937-5042-6A64-EADE-9CF09B60027B}"/>
              </a:ext>
            </a:extLst>
          </p:cNvPr>
          <p:cNvSpPr>
            <a:spLocks noGrp="1"/>
          </p:cNvSpPr>
          <p:nvPr>
            <p:ph type="title"/>
          </p:nvPr>
        </p:nvSpPr>
        <p:spPr/>
        <p:txBody>
          <a:bodyPr/>
          <a:lstStyle/>
          <a:p>
            <a:r>
              <a:rPr lang="en-US" dirty="0"/>
              <a:t>Unordered Lists (Bullets)</a:t>
            </a:r>
          </a:p>
        </p:txBody>
      </p:sp>
      <p:sp>
        <p:nvSpPr>
          <p:cNvPr id="3" name="Content Placeholder 2">
            <a:extLst>
              <a:ext uri="{FF2B5EF4-FFF2-40B4-BE49-F238E27FC236}">
                <a16:creationId xmlns:a16="http://schemas.microsoft.com/office/drawing/2014/main" id="{6E1B2C2E-AD4D-FA03-859E-D6295800ACE5}"/>
              </a:ext>
            </a:extLst>
          </p:cNvPr>
          <p:cNvSpPr>
            <a:spLocks noGrp="1"/>
          </p:cNvSpPr>
          <p:nvPr>
            <p:ph idx="1"/>
          </p:nvPr>
        </p:nvSpPr>
        <p:spPr/>
        <p:txBody>
          <a:bodyPr/>
          <a:lstStyle/>
          <a:p>
            <a:r>
              <a:rPr lang="en-US" dirty="0"/>
              <a:t>Two equivalent approaches</a:t>
            </a:r>
          </a:p>
          <a:p>
            <a:pPr lvl="1"/>
            <a:r>
              <a:rPr lang="en-US" dirty="0"/>
              <a:t>- prefix</a:t>
            </a:r>
          </a:p>
          <a:p>
            <a:pPr lvl="1"/>
            <a:r>
              <a:rPr lang="en-US" dirty="0"/>
              <a:t>* prefix</a:t>
            </a:r>
          </a:p>
          <a:p>
            <a:r>
              <a:rPr lang="en-US" dirty="0"/>
              <a:t>Decide which one to use and stick to it</a:t>
            </a:r>
          </a:p>
        </p:txBody>
      </p:sp>
      <p:pic>
        <p:nvPicPr>
          <p:cNvPr id="6" name="Picture 5" descr="Example Markdown unordered list">
            <a:extLst>
              <a:ext uri="{FF2B5EF4-FFF2-40B4-BE49-F238E27FC236}">
                <a16:creationId xmlns:a16="http://schemas.microsoft.com/office/drawing/2014/main" id="{D37BC34F-1D8A-B4F9-B47A-53A979C889E6}"/>
              </a:ext>
            </a:extLst>
          </p:cNvPr>
          <p:cNvPicPr>
            <a:picLocks noChangeAspect="1"/>
          </p:cNvPicPr>
          <p:nvPr/>
        </p:nvPicPr>
        <p:blipFill rotWithShape="1">
          <a:blip r:embed="rId2"/>
          <a:srcRect r="24161"/>
          <a:stretch/>
        </p:blipFill>
        <p:spPr>
          <a:xfrm>
            <a:off x="1062141" y="4122267"/>
            <a:ext cx="4166867" cy="1633847"/>
          </a:xfrm>
          <a:prstGeom prst="rect">
            <a:avLst/>
          </a:prstGeom>
          <a:ln>
            <a:noFill/>
          </a:ln>
          <a:effectLst>
            <a:outerShdw blurRad="292100" dist="139700" dir="2700000" algn="tl" rotWithShape="0">
              <a:srgbClr val="333333">
                <a:alpha val="65000"/>
              </a:srgbClr>
            </a:outerShdw>
          </a:effectLst>
        </p:spPr>
      </p:pic>
      <p:pic>
        <p:nvPicPr>
          <p:cNvPr id="4098" name="Picture 2" descr="Obsidian - Unordered Lists">
            <a:extLst>
              <a:ext uri="{FF2B5EF4-FFF2-40B4-BE49-F238E27FC236}">
                <a16:creationId xmlns:a16="http://schemas.microsoft.com/office/drawing/2014/main" id="{A28F1731-AF09-6F17-0D28-F3721CE14A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771"/>
          <a:stretch/>
        </p:blipFill>
        <p:spPr bwMode="auto">
          <a:xfrm>
            <a:off x="5650860" y="4122268"/>
            <a:ext cx="5243000" cy="16327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E9D8C35D-8849-C267-A53B-7DDCCA180B0A}"/>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480546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2D795-2DE7-6FD4-4B80-C6ACEECDAB8E}"/>
              </a:ext>
            </a:extLst>
          </p:cNvPr>
          <p:cNvSpPr>
            <a:spLocks noGrp="1"/>
          </p:cNvSpPr>
          <p:nvPr>
            <p:ph type="title"/>
          </p:nvPr>
        </p:nvSpPr>
        <p:spPr/>
        <p:txBody>
          <a:bodyPr/>
          <a:lstStyle/>
          <a:p>
            <a:r>
              <a:rPr lang="en-US" dirty="0"/>
              <a:t>Nesting Ordered and Unordered Lists</a:t>
            </a:r>
          </a:p>
        </p:txBody>
      </p:sp>
      <p:sp>
        <p:nvSpPr>
          <p:cNvPr id="3" name="Content Placeholder 2">
            <a:extLst>
              <a:ext uri="{FF2B5EF4-FFF2-40B4-BE49-F238E27FC236}">
                <a16:creationId xmlns:a16="http://schemas.microsoft.com/office/drawing/2014/main" id="{181653B0-FF7D-90E0-8F88-A5A0A73F281F}"/>
              </a:ext>
            </a:extLst>
          </p:cNvPr>
          <p:cNvSpPr>
            <a:spLocks noGrp="1"/>
          </p:cNvSpPr>
          <p:nvPr>
            <p:ph idx="1"/>
          </p:nvPr>
        </p:nvSpPr>
        <p:spPr/>
        <p:txBody>
          <a:bodyPr/>
          <a:lstStyle/>
          <a:p>
            <a:r>
              <a:rPr lang="en-US" dirty="0"/>
              <a:t>Interchangeable nesting between ordered and unordered lists</a:t>
            </a:r>
          </a:p>
          <a:p>
            <a:r>
              <a:rPr lang="en-US" dirty="0"/>
              <a:t>As previously, indentation is important</a:t>
            </a:r>
          </a:p>
          <a:p>
            <a:r>
              <a:rPr lang="en-US" dirty="0"/>
              <a:t>When using the Obsidian toolbar, the same indentation buttons can be used as previously</a:t>
            </a:r>
          </a:p>
        </p:txBody>
      </p:sp>
      <p:pic>
        <p:nvPicPr>
          <p:cNvPr id="6" name="Picture 5" descr="Example nesting of ordered and unordered lists in Markdown">
            <a:extLst>
              <a:ext uri="{FF2B5EF4-FFF2-40B4-BE49-F238E27FC236}">
                <a16:creationId xmlns:a16="http://schemas.microsoft.com/office/drawing/2014/main" id="{51FA5A3A-5328-65A8-7A76-3A1445ACDB37}"/>
              </a:ext>
            </a:extLst>
          </p:cNvPr>
          <p:cNvPicPr>
            <a:picLocks noChangeAspect="1"/>
          </p:cNvPicPr>
          <p:nvPr/>
        </p:nvPicPr>
        <p:blipFill>
          <a:blip r:embed="rId2"/>
          <a:stretch>
            <a:fillRect/>
          </a:stretch>
        </p:blipFill>
        <p:spPr>
          <a:xfrm>
            <a:off x="1847850" y="4001294"/>
            <a:ext cx="3457232" cy="1701322"/>
          </a:xfrm>
          <a:prstGeom prst="rect">
            <a:avLst/>
          </a:prstGeom>
          <a:ln>
            <a:noFill/>
          </a:ln>
          <a:effectLst>
            <a:outerShdw blurRad="292100" dist="139700" dir="2700000" algn="tl" rotWithShape="0">
              <a:srgbClr val="333333">
                <a:alpha val="65000"/>
              </a:srgbClr>
            </a:outerShdw>
          </a:effectLst>
        </p:spPr>
      </p:pic>
      <p:pic>
        <p:nvPicPr>
          <p:cNvPr id="7" name="Picture 2" descr="Obsidian - Indent List">
            <a:extLst>
              <a:ext uri="{FF2B5EF4-FFF2-40B4-BE49-F238E27FC236}">
                <a16:creationId xmlns:a16="http://schemas.microsoft.com/office/drawing/2014/main" id="{127B2412-8388-7F4F-62CD-C1D7F28A54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884" b="47082"/>
          <a:stretch/>
        </p:blipFill>
        <p:spPr bwMode="auto">
          <a:xfrm>
            <a:off x="6657359" y="4548817"/>
            <a:ext cx="4045726" cy="60627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79B8947F-4577-B247-0AF6-B5873C8D3D5E}"/>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9835366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38CD6-6BEC-467B-881A-F0A1089E5732}"/>
              </a:ext>
            </a:extLst>
          </p:cNvPr>
          <p:cNvSpPr>
            <a:spLocks noGrp="1"/>
          </p:cNvSpPr>
          <p:nvPr>
            <p:ph type="title"/>
          </p:nvPr>
        </p:nvSpPr>
        <p:spPr/>
        <p:txBody>
          <a:bodyPr/>
          <a:lstStyle/>
          <a:p>
            <a:r>
              <a:rPr lang="en-US" dirty="0"/>
              <a:t>Links</a:t>
            </a:r>
          </a:p>
        </p:txBody>
      </p:sp>
      <p:sp>
        <p:nvSpPr>
          <p:cNvPr id="3" name="Content Placeholder 2">
            <a:extLst>
              <a:ext uri="{FF2B5EF4-FFF2-40B4-BE49-F238E27FC236}">
                <a16:creationId xmlns:a16="http://schemas.microsoft.com/office/drawing/2014/main" id="{F9690A6C-840F-8ABB-A7B1-E400E91FC948}"/>
              </a:ext>
            </a:extLst>
          </p:cNvPr>
          <p:cNvSpPr>
            <a:spLocks noGrp="1"/>
          </p:cNvSpPr>
          <p:nvPr>
            <p:ph idx="1"/>
          </p:nvPr>
        </p:nvSpPr>
        <p:spPr/>
        <p:txBody>
          <a:bodyPr>
            <a:normAutofit/>
          </a:bodyPr>
          <a:lstStyle/>
          <a:p>
            <a:r>
              <a:rPr lang="en-US" sz="2400" dirty="0"/>
              <a:t>Syntax: </a:t>
            </a:r>
            <a:r>
              <a:rPr lang="en-US" sz="2400" dirty="0">
                <a:latin typeface="Consolas" panose="020B0609020204030204" pitchFamily="49" charset="0"/>
              </a:rPr>
              <a:t>[Link Text](</a:t>
            </a:r>
            <a:r>
              <a:rPr lang="en-US" sz="2400" dirty="0">
                <a:latin typeface="Consolas" panose="020B0609020204030204" pitchFamily="49" charset="0"/>
                <a:hlinkClick r:id="rId3"/>
              </a:rPr>
              <a:t>https://example.com</a:t>
            </a:r>
            <a:r>
              <a:rPr lang="en-US" sz="2400" dirty="0">
                <a:latin typeface="Consolas" panose="020B0609020204030204" pitchFamily="49" charset="0"/>
              </a:rPr>
              <a:t>)</a:t>
            </a:r>
          </a:p>
          <a:p>
            <a:r>
              <a:rPr lang="en-US" sz="2400" dirty="0"/>
              <a:t>Two parts</a:t>
            </a:r>
          </a:p>
          <a:p>
            <a:pPr lvl="1"/>
            <a:r>
              <a:rPr lang="en-US" sz="2000" dirty="0"/>
              <a:t>Visible text between “</a:t>
            </a:r>
            <a:r>
              <a:rPr lang="en-US" sz="2000" dirty="0">
                <a:latin typeface="Consolas" panose="020B0609020204030204" pitchFamily="49" charset="0"/>
              </a:rPr>
              <a:t>[]</a:t>
            </a:r>
            <a:r>
              <a:rPr lang="en-US" sz="2000" dirty="0"/>
              <a:t>” brackets</a:t>
            </a:r>
          </a:p>
          <a:p>
            <a:pPr lvl="1"/>
            <a:r>
              <a:rPr lang="en-US" sz="2000" dirty="0"/>
              <a:t>Link location between “</a:t>
            </a:r>
            <a:r>
              <a:rPr lang="en-US" sz="2000" dirty="0">
                <a:latin typeface="Consolas" panose="020B0609020204030204" pitchFamily="49" charset="0"/>
              </a:rPr>
              <a:t>()</a:t>
            </a:r>
            <a:r>
              <a:rPr lang="en-US" sz="2000" dirty="0"/>
              <a:t>” brackets</a:t>
            </a:r>
          </a:p>
          <a:p>
            <a:r>
              <a:rPr lang="en-US" sz="2400" dirty="0"/>
              <a:t>When linking to a web page, important to set “http://” or “https://”</a:t>
            </a:r>
          </a:p>
        </p:txBody>
      </p:sp>
      <p:pic>
        <p:nvPicPr>
          <p:cNvPr id="6" name="Picture 5" descr="Example Markdown link">
            <a:extLst>
              <a:ext uri="{FF2B5EF4-FFF2-40B4-BE49-F238E27FC236}">
                <a16:creationId xmlns:a16="http://schemas.microsoft.com/office/drawing/2014/main" id="{911FD23D-6EB2-B72A-9431-0426907A5BA3}"/>
              </a:ext>
            </a:extLst>
          </p:cNvPr>
          <p:cNvPicPr>
            <a:picLocks noChangeAspect="1"/>
          </p:cNvPicPr>
          <p:nvPr/>
        </p:nvPicPr>
        <p:blipFill>
          <a:blip r:embed="rId4"/>
          <a:stretch>
            <a:fillRect/>
          </a:stretch>
        </p:blipFill>
        <p:spPr>
          <a:xfrm>
            <a:off x="3395558" y="3930286"/>
            <a:ext cx="5400883" cy="863406"/>
          </a:xfrm>
          <a:prstGeom prst="rect">
            <a:avLst/>
          </a:prstGeom>
          <a:ln>
            <a:noFill/>
          </a:ln>
          <a:effectLst>
            <a:outerShdw blurRad="292100" dist="139700" dir="2700000" algn="tl" rotWithShape="0">
              <a:srgbClr val="333333">
                <a:alpha val="65000"/>
              </a:srgbClr>
            </a:outerShdw>
          </a:effectLst>
        </p:spPr>
      </p:pic>
      <p:pic>
        <p:nvPicPr>
          <p:cNvPr id="5122" name="Picture 2" descr="Obsidian - Adding Links">
            <a:extLst>
              <a:ext uri="{FF2B5EF4-FFF2-40B4-BE49-F238E27FC236}">
                <a16:creationId xmlns:a16="http://schemas.microsoft.com/office/drawing/2014/main" id="{927C3F6E-89B6-87D2-39C5-8831E5847E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98515" y="4882456"/>
            <a:ext cx="7505357" cy="132409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233F35AD-1528-9EBE-B477-B23867704317}"/>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336820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520FB-66DD-02B3-D48B-C9D3D8A58CDF}"/>
              </a:ext>
            </a:extLst>
          </p:cNvPr>
          <p:cNvSpPr>
            <a:spLocks noGrp="1"/>
          </p:cNvSpPr>
          <p:nvPr>
            <p:ph type="title"/>
          </p:nvPr>
        </p:nvSpPr>
        <p:spPr/>
        <p:txBody>
          <a:bodyPr/>
          <a:lstStyle/>
          <a:p>
            <a:r>
              <a:rPr lang="en-US" dirty="0"/>
              <a:t>Internal Links to a Page</a:t>
            </a:r>
          </a:p>
        </p:txBody>
      </p:sp>
      <p:sp>
        <p:nvSpPr>
          <p:cNvPr id="3" name="Content Placeholder 2">
            <a:extLst>
              <a:ext uri="{FF2B5EF4-FFF2-40B4-BE49-F238E27FC236}">
                <a16:creationId xmlns:a16="http://schemas.microsoft.com/office/drawing/2014/main" id="{E4B10404-F33C-5705-8CB9-DC7826180DD3}"/>
              </a:ext>
            </a:extLst>
          </p:cNvPr>
          <p:cNvSpPr>
            <a:spLocks noGrp="1"/>
          </p:cNvSpPr>
          <p:nvPr>
            <p:ph idx="1"/>
          </p:nvPr>
        </p:nvSpPr>
        <p:spPr/>
        <p:txBody>
          <a:bodyPr/>
          <a:lstStyle/>
          <a:p>
            <a:r>
              <a:rPr lang="en-US" dirty="0"/>
              <a:t>Relative links to an arbitrary heading on the existing page or a different page</a:t>
            </a:r>
          </a:p>
          <a:p>
            <a:r>
              <a:rPr lang="en-US" dirty="0"/>
              <a:t>Syntax for he link location part: </a:t>
            </a:r>
            <a:r>
              <a:rPr lang="en-US" dirty="0" err="1">
                <a:latin typeface="Consolas" panose="020B0609020204030204" pitchFamily="49" charset="0"/>
              </a:rPr>
              <a:t>markdown-file.md#heading</a:t>
            </a:r>
            <a:endParaRPr lang="en-US" dirty="0">
              <a:latin typeface="Consolas" panose="020B0609020204030204" pitchFamily="49" charset="0"/>
            </a:endParaRPr>
          </a:p>
          <a:p>
            <a:pPr lvl="1"/>
            <a:r>
              <a:rPr lang="en-US" dirty="0"/>
              <a:t>First part: relative path to the markdown file </a:t>
            </a:r>
          </a:p>
          <a:p>
            <a:pPr lvl="1"/>
            <a:r>
              <a:rPr lang="en-US" dirty="0"/>
              <a:t>Second part: “</a:t>
            </a:r>
            <a:r>
              <a:rPr lang="en-US" dirty="0">
                <a:latin typeface="Consolas" panose="020B0609020204030204" pitchFamily="49" charset="0"/>
              </a:rPr>
              <a:t>#</a:t>
            </a:r>
            <a:r>
              <a:rPr lang="en-US" dirty="0"/>
              <a:t>” sign</a:t>
            </a:r>
          </a:p>
          <a:p>
            <a:pPr lvl="1"/>
            <a:r>
              <a:rPr lang="en-US" dirty="0"/>
              <a:t>Third part: heading name, all lowercase, spaces replaced with “</a:t>
            </a:r>
            <a:r>
              <a:rPr lang="en-US" dirty="0">
                <a:latin typeface="Consolas" panose="020B0609020204030204" pitchFamily="49" charset="0"/>
              </a:rPr>
              <a:t>-</a:t>
            </a:r>
            <a:r>
              <a:rPr lang="en-US" dirty="0"/>
              <a:t>”</a:t>
            </a:r>
          </a:p>
          <a:p>
            <a:r>
              <a:rPr lang="en-US" dirty="0">
                <a:hlinkClick r:id="rId2"/>
              </a:rPr>
              <a:t>Advanced Linking with Obsidian in the Git book</a:t>
            </a:r>
            <a:endParaRPr lang="en-US" dirty="0"/>
          </a:p>
          <a:p>
            <a:pPr lvl="1"/>
            <a:endParaRPr lang="en-US" dirty="0"/>
          </a:p>
          <a:p>
            <a:endParaRPr lang="en-US" dirty="0"/>
          </a:p>
        </p:txBody>
      </p:sp>
      <p:pic>
        <p:nvPicPr>
          <p:cNvPr id="8" name="Picture 7" descr="Example internal link to a different page in Markdown">
            <a:extLst>
              <a:ext uri="{FF2B5EF4-FFF2-40B4-BE49-F238E27FC236}">
                <a16:creationId xmlns:a16="http://schemas.microsoft.com/office/drawing/2014/main" id="{8898F204-A9D1-FC52-BBB0-EDE6ADF90461}"/>
              </a:ext>
            </a:extLst>
          </p:cNvPr>
          <p:cNvPicPr>
            <a:picLocks noChangeAspect="1"/>
          </p:cNvPicPr>
          <p:nvPr/>
        </p:nvPicPr>
        <p:blipFill>
          <a:blip r:embed="rId3"/>
          <a:stretch>
            <a:fillRect/>
          </a:stretch>
        </p:blipFill>
        <p:spPr>
          <a:xfrm>
            <a:off x="1764030" y="4943934"/>
            <a:ext cx="8663940" cy="1233029"/>
          </a:xfrm>
          <a:prstGeom prst="rect">
            <a:avLst/>
          </a:prstGeom>
          <a:ln>
            <a:noFill/>
          </a:ln>
          <a:effectLst>
            <a:outerShdw blurRad="292100" dist="139700" dir="2700000" algn="tl" rotWithShape="0">
              <a:srgbClr val="333333">
                <a:alpha val="65000"/>
              </a:srgbClr>
            </a:outerShdw>
          </a:effectLst>
        </p:spPr>
      </p:pic>
      <p:sp>
        <p:nvSpPr>
          <p:cNvPr id="4" name="Footer Placeholder 3">
            <a:extLst>
              <a:ext uri="{FF2B5EF4-FFF2-40B4-BE49-F238E27FC236}">
                <a16:creationId xmlns:a16="http://schemas.microsoft.com/office/drawing/2014/main" id="{6D7DA0F6-9DD0-0074-AC99-79E93FF335B7}"/>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25915002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59901-E6D7-0017-F6AF-1D6F49F06561}"/>
              </a:ext>
            </a:extLst>
          </p:cNvPr>
          <p:cNvSpPr>
            <a:spLocks noGrp="1"/>
          </p:cNvSpPr>
          <p:nvPr>
            <p:ph type="title"/>
          </p:nvPr>
        </p:nvSpPr>
        <p:spPr/>
        <p:txBody>
          <a:bodyPr/>
          <a:lstStyle/>
          <a:p>
            <a:r>
              <a:rPr lang="en-US" dirty="0"/>
              <a:t>Images (1)</a:t>
            </a:r>
          </a:p>
        </p:txBody>
      </p:sp>
      <p:sp>
        <p:nvSpPr>
          <p:cNvPr id="3" name="Content Placeholder 2">
            <a:extLst>
              <a:ext uri="{FF2B5EF4-FFF2-40B4-BE49-F238E27FC236}">
                <a16:creationId xmlns:a16="http://schemas.microsoft.com/office/drawing/2014/main" id="{DA77195F-4A1D-7FD2-BED6-25A45EE8FCFB}"/>
              </a:ext>
            </a:extLst>
          </p:cNvPr>
          <p:cNvSpPr>
            <a:spLocks noGrp="1"/>
          </p:cNvSpPr>
          <p:nvPr>
            <p:ph idx="1"/>
          </p:nvPr>
        </p:nvSpPr>
        <p:spPr/>
        <p:txBody>
          <a:bodyPr/>
          <a:lstStyle/>
          <a:p>
            <a:r>
              <a:rPr lang="en-US" dirty="0"/>
              <a:t>Similar syntax to the one for inserting links</a:t>
            </a:r>
          </a:p>
          <a:p>
            <a:pPr lvl="1"/>
            <a:r>
              <a:rPr lang="en-US" dirty="0"/>
              <a:t>An additional “</a:t>
            </a:r>
            <a:r>
              <a:rPr lang="en-US" dirty="0">
                <a:latin typeface="Consolas" panose="020B0609020204030204" pitchFamily="49" charset="0"/>
              </a:rPr>
              <a:t>!</a:t>
            </a:r>
            <a:r>
              <a:rPr lang="en-US" dirty="0"/>
              <a:t>” as a prefix</a:t>
            </a:r>
          </a:p>
          <a:p>
            <a:pPr lvl="1"/>
            <a:r>
              <a:rPr lang="en-US" dirty="0"/>
              <a:t>The text between “[]” is the alt text. Important for accessibility</a:t>
            </a:r>
          </a:p>
          <a:p>
            <a:r>
              <a:rPr lang="en-US" dirty="0"/>
              <a:t>Obsidian supports automatic image placement using copy/paste</a:t>
            </a:r>
          </a:p>
          <a:p>
            <a:pPr lvl="1"/>
            <a:r>
              <a:rPr lang="en-US" dirty="0"/>
              <a:t>Demo on the next slide</a:t>
            </a:r>
          </a:p>
        </p:txBody>
      </p:sp>
      <p:pic>
        <p:nvPicPr>
          <p:cNvPr id="6" name="Picture 5" descr="Example image in Markdown">
            <a:extLst>
              <a:ext uri="{FF2B5EF4-FFF2-40B4-BE49-F238E27FC236}">
                <a16:creationId xmlns:a16="http://schemas.microsoft.com/office/drawing/2014/main" id="{E0A9E497-7077-70E8-6050-CAA4E305A54B}"/>
              </a:ext>
            </a:extLst>
          </p:cNvPr>
          <p:cNvPicPr>
            <a:picLocks noChangeAspect="1"/>
          </p:cNvPicPr>
          <p:nvPr/>
        </p:nvPicPr>
        <p:blipFill rotWithShape="1">
          <a:blip r:embed="rId2"/>
          <a:srcRect r="29027"/>
          <a:stretch/>
        </p:blipFill>
        <p:spPr>
          <a:xfrm>
            <a:off x="3017520" y="4582864"/>
            <a:ext cx="6446520" cy="869409"/>
          </a:xfrm>
          <a:prstGeom prst="rect">
            <a:avLst/>
          </a:prstGeom>
          <a:ln>
            <a:noFill/>
          </a:ln>
          <a:effectLst>
            <a:outerShdw blurRad="292100" dist="139700" dir="2700000" algn="tl" rotWithShape="0">
              <a:srgbClr val="333333">
                <a:alpha val="65000"/>
              </a:srgbClr>
            </a:outerShdw>
          </a:effectLst>
        </p:spPr>
      </p:pic>
      <p:sp>
        <p:nvSpPr>
          <p:cNvPr id="4" name="Footer Placeholder 3">
            <a:extLst>
              <a:ext uri="{FF2B5EF4-FFF2-40B4-BE49-F238E27FC236}">
                <a16:creationId xmlns:a16="http://schemas.microsoft.com/office/drawing/2014/main" id="{8BBCCDE4-D5B0-D523-DC4C-00452CAF0C5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868973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E1914-A02C-641A-37BE-5F03D6FF6C7B}"/>
              </a:ext>
            </a:extLst>
          </p:cNvPr>
          <p:cNvSpPr>
            <a:spLocks noGrp="1"/>
          </p:cNvSpPr>
          <p:nvPr>
            <p:ph type="title"/>
          </p:nvPr>
        </p:nvSpPr>
        <p:spPr/>
        <p:txBody>
          <a:bodyPr/>
          <a:lstStyle/>
          <a:p>
            <a:r>
              <a:rPr lang="en-US" dirty="0"/>
              <a:t>Images (2)</a:t>
            </a:r>
          </a:p>
        </p:txBody>
      </p:sp>
      <p:sp>
        <p:nvSpPr>
          <p:cNvPr id="3" name="Content Placeholder 2">
            <a:extLst>
              <a:ext uri="{FF2B5EF4-FFF2-40B4-BE49-F238E27FC236}">
                <a16:creationId xmlns:a16="http://schemas.microsoft.com/office/drawing/2014/main" id="{261D4A5B-011D-B15D-75CD-D8A16B86044D}"/>
              </a:ext>
            </a:extLst>
          </p:cNvPr>
          <p:cNvSpPr>
            <a:spLocks noGrp="1"/>
          </p:cNvSpPr>
          <p:nvPr>
            <p:ph idx="1"/>
          </p:nvPr>
        </p:nvSpPr>
        <p:spPr/>
        <p:txBody>
          <a:bodyPr/>
          <a:lstStyle/>
          <a:p>
            <a:r>
              <a:rPr lang="en-US" dirty="0"/>
              <a:t>Obsidian image handling demonstration</a:t>
            </a:r>
          </a:p>
        </p:txBody>
      </p:sp>
      <p:pic>
        <p:nvPicPr>
          <p:cNvPr id="8194" name="Picture 2" descr="Obsidian - Paste Image">
            <a:extLst>
              <a:ext uri="{FF2B5EF4-FFF2-40B4-BE49-F238E27FC236}">
                <a16:creationId xmlns:a16="http://schemas.microsoft.com/office/drawing/2014/main" id="{5FD7A854-56E7-0CA9-4438-E97970141C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1747" y="2598420"/>
            <a:ext cx="7088505" cy="346494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12C7DE93-74F5-8036-35FE-809CD42E5D0A}"/>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5572434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22C07-6BA9-81FC-D87F-31A86A29D414}"/>
              </a:ext>
            </a:extLst>
          </p:cNvPr>
          <p:cNvSpPr>
            <a:spLocks noGrp="1"/>
          </p:cNvSpPr>
          <p:nvPr>
            <p:ph type="title"/>
          </p:nvPr>
        </p:nvSpPr>
        <p:spPr/>
        <p:txBody>
          <a:bodyPr/>
          <a:lstStyle/>
          <a:p>
            <a:r>
              <a:rPr lang="en-US" dirty="0"/>
              <a:t>Tables (1)</a:t>
            </a:r>
          </a:p>
        </p:txBody>
      </p:sp>
      <p:sp>
        <p:nvSpPr>
          <p:cNvPr id="3" name="Content Placeholder 2">
            <a:extLst>
              <a:ext uri="{FF2B5EF4-FFF2-40B4-BE49-F238E27FC236}">
                <a16:creationId xmlns:a16="http://schemas.microsoft.com/office/drawing/2014/main" id="{2A843A73-4351-C9FC-AF27-3D00C49DE05C}"/>
              </a:ext>
            </a:extLst>
          </p:cNvPr>
          <p:cNvSpPr>
            <a:spLocks noGrp="1"/>
          </p:cNvSpPr>
          <p:nvPr>
            <p:ph idx="1"/>
          </p:nvPr>
        </p:nvSpPr>
        <p:spPr/>
        <p:txBody>
          <a:bodyPr>
            <a:normAutofit lnSpcReduction="10000"/>
          </a:bodyPr>
          <a:lstStyle/>
          <a:p>
            <a:r>
              <a:rPr lang="en-US" dirty="0"/>
              <a:t>Somewhat complicated (compared to previous elements)</a:t>
            </a:r>
          </a:p>
          <a:p>
            <a:r>
              <a:rPr lang="en-US" dirty="0"/>
              <a:t>Let’s start with an example and then analyze it</a:t>
            </a:r>
          </a:p>
          <a:p>
            <a:endParaRPr lang="en-US" dirty="0"/>
          </a:p>
          <a:p>
            <a:endParaRPr lang="en-US" dirty="0"/>
          </a:p>
          <a:p>
            <a:endParaRPr lang="en-US" dirty="0"/>
          </a:p>
          <a:p>
            <a:endParaRPr lang="en-US" dirty="0"/>
          </a:p>
          <a:p>
            <a:r>
              <a:rPr lang="en-US" dirty="0"/>
              <a:t>Header row separated from the body using:</a:t>
            </a:r>
          </a:p>
          <a:p>
            <a:pPr lvl="1"/>
            <a:r>
              <a:rPr lang="en-US" dirty="0">
                <a:latin typeface="Consolas" panose="020B0609020204030204" pitchFamily="49" charset="0"/>
              </a:rPr>
              <a:t>|----|-------------|------|</a:t>
            </a:r>
          </a:p>
          <a:p>
            <a:r>
              <a:rPr lang="en-US" dirty="0">
                <a:latin typeface="Quicksand" panose="020B0604020202020204" charset="0"/>
                <a:cs typeface="Quicksand" panose="020B0604020202020204" charset="0"/>
              </a:rPr>
              <a:t>Number of dashes is not important (only cosmetic)</a:t>
            </a:r>
          </a:p>
        </p:txBody>
      </p:sp>
      <p:pic>
        <p:nvPicPr>
          <p:cNvPr id="6" name="Picture 5" descr="Example Markdown table">
            <a:extLst>
              <a:ext uri="{FF2B5EF4-FFF2-40B4-BE49-F238E27FC236}">
                <a16:creationId xmlns:a16="http://schemas.microsoft.com/office/drawing/2014/main" id="{41255EE5-A65E-4F02-A30E-49FF9D18503B}"/>
              </a:ext>
            </a:extLst>
          </p:cNvPr>
          <p:cNvPicPr>
            <a:picLocks noChangeAspect="1"/>
          </p:cNvPicPr>
          <p:nvPr/>
        </p:nvPicPr>
        <p:blipFill>
          <a:blip r:embed="rId2"/>
          <a:stretch>
            <a:fillRect/>
          </a:stretch>
        </p:blipFill>
        <p:spPr>
          <a:xfrm>
            <a:off x="3880485" y="2973705"/>
            <a:ext cx="4189095" cy="1545835"/>
          </a:xfrm>
          <a:prstGeom prst="rect">
            <a:avLst/>
          </a:prstGeom>
        </p:spPr>
      </p:pic>
      <p:sp>
        <p:nvSpPr>
          <p:cNvPr id="4" name="Footer Placeholder 3">
            <a:extLst>
              <a:ext uri="{FF2B5EF4-FFF2-40B4-BE49-F238E27FC236}">
                <a16:creationId xmlns:a16="http://schemas.microsoft.com/office/drawing/2014/main" id="{41745B9A-60C2-D4B6-CA0F-AC157A447E4F}"/>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25695234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FE2AF-BAD3-3440-E784-92BA1E514AF0}"/>
              </a:ext>
            </a:extLst>
          </p:cNvPr>
          <p:cNvSpPr>
            <a:spLocks noGrp="1"/>
          </p:cNvSpPr>
          <p:nvPr>
            <p:ph type="title"/>
          </p:nvPr>
        </p:nvSpPr>
        <p:spPr/>
        <p:txBody>
          <a:bodyPr/>
          <a:lstStyle/>
          <a:p>
            <a:r>
              <a:rPr lang="en-US" dirty="0"/>
              <a:t>Tables (2)</a:t>
            </a:r>
          </a:p>
        </p:txBody>
      </p:sp>
      <p:sp>
        <p:nvSpPr>
          <p:cNvPr id="3" name="Content Placeholder 2">
            <a:extLst>
              <a:ext uri="{FF2B5EF4-FFF2-40B4-BE49-F238E27FC236}">
                <a16:creationId xmlns:a16="http://schemas.microsoft.com/office/drawing/2014/main" id="{3C92C168-50F3-CD58-C395-B338229AEBC9}"/>
              </a:ext>
            </a:extLst>
          </p:cNvPr>
          <p:cNvSpPr>
            <a:spLocks noGrp="1"/>
          </p:cNvSpPr>
          <p:nvPr>
            <p:ph idx="1"/>
          </p:nvPr>
        </p:nvSpPr>
        <p:spPr/>
        <p:txBody>
          <a:bodyPr/>
          <a:lstStyle/>
          <a:p>
            <a:r>
              <a:rPr lang="en-US" dirty="0"/>
              <a:t>Simpler approach to creating tables in Obsidian using a plugin</a:t>
            </a:r>
          </a:p>
          <a:p>
            <a:r>
              <a:rPr lang="en-US" dirty="0"/>
              <a:t>Dedicated button after installing “Markdown Table Editor”</a:t>
            </a:r>
          </a:p>
          <a:p>
            <a:endParaRPr lang="en-US" dirty="0"/>
          </a:p>
          <a:p>
            <a:pPr marL="0" indent="0">
              <a:buNone/>
            </a:pPr>
            <a:endParaRPr lang="en-US" dirty="0"/>
          </a:p>
        </p:txBody>
      </p:sp>
      <p:pic>
        <p:nvPicPr>
          <p:cNvPr id="9218" name="Picture 2" descr="Obsidian - Table Plugin">
            <a:extLst>
              <a:ext uri="{FF2B5EF4-FFF2-40B4-BE49-F238E27FC236}">
                <a16:creationId xmlns:a16="http://schemas.microsoft.com/office/drawing/2014/main" id="{0020E179-C776-4B1C-8FB3-02A47FE30F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79883" y="3061335"/>
            <a:ext cx="6432233" cy="2879111"/>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B058D18E-227A-536A-03A8-55ABB0FD7C88}"/>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710576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AAD4-142A-F105-142E-A692E90FB05C}"/>
              </a:ext>
            </a:extLst>
          </p:cNvPr>
          <p:cNvSpPr>
            <a:spLocks noGrp="1"/>
          </p:cNvSpPr>
          <p:nvPr>
            <p:ph type="title"/>
          </p:nvPr>
        </p:nvSpPr>
        <p:spPr/>
        <p:txBody>
          <a:bodyPr/>
          <a:lstStyle/>
          <a:p>
            <a:r>
              <a:rPr lang="en-US" dirty="0"/>
              <a:t>Tables (3)</a:t>
            </a:r>
          </a:p>
        </p:txBody>
      </p:sp>
      <p:sp>
        <p:nvSpPr>
          <p:cNvPr id="3" name="Content Placeholder 2">
            <a:extLst>
              <a:ext uri="{FF2B5EF4-FFF2-40B4-BE49-F238E27FC236}">
                <a16:creationId xmlns:a16="http://schemas.microsoft.com/office/drawing/2014/main" id="{7F0129F9-5D6E-18E8-C4F7-03620EB1E36A}"/>
              </a:ext>
            </a:extLst>
          </p:cNvPr>
          <p:cNvSpPr>
            <a:spLocks noGrp="1"/>
          </p:cNvSpPr>
          <p:nvPr>
            <p:ph idx="1"/>
          </p:nvPr>
        </p:nvSpPr>
        <p:spPr/>
        <p:txBody>
          <a:bodyPr/>
          <a:lstStyle/>
          <a:p>
            <a:r>
              <a:rPr lang="en-US" dirty="0"/>
              <a:t>Depending on context:</a:t>
            </a:r>
          </a:p>
          <a:p>
            <a:pPr lvl="1"/>
            <a:r>
              <a:rPr lang="en-US" dirty="0"/>
              <a:t>An existing table is selected -&gt; the plugin launches in editing mode</a:t>
            </a:r>
          </a:p>
          <a:p>
            <a:pPr lvl="1"/>
            <a:r>
              <a:rPr lang="en-US" dirty="0"/>
              <a:t>No table is selected -&gt; creating a new one and launching editing mode</a:t>
            </a:r>
          </a:p>
        </p:txBody>
      </p:sp>
      <p:pic>
        <p:nvPicPr>
          <p:cNvPr id="10242" name="Picture 2" descr="Obsidian - Editing a Table">
            <a:extLst>
              <a:ext uri="{FF2B5EF4-FFF2-40B4-BE49-F238E27FC236}">
                <a16:creationId xmlns:a16="http://schemas.microsoft.com/office/drawing/2014/main" id="{866681FE-B7E5-345A-6FCC-8CE26BDDEC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1470" y="3329940"/>
            <a:ext cx="3909060" cy="275860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B989A98D-C9C5-9ACE-2317-15538FA1A02C}"/>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1842998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96101-275D-B459-BDF8-11D84C9A5986}"/>
              </a:ext>
            </a:extLst>
          </p:cNvPr>
          <p:cNvSpPr>
            <a:spLocks noGrp="1"/>
          </p:cNvSpPr>
          <p:nvPr>
            <p:ph type="title"/>
          </p:nvPr>
        </p:nvSpPr>
        <p:spPr/>
        <p:txBody>
          <a:bodyPr/>
          <a:lstStyle/>
          <a:p>
            <a:r>
              <a:rPr lang="en-US" dirty="0"/>
              <a:t>Tables (4)</a:t>
            </a:r>
          </a:p>
        </p:txBody>
      </p:sp>
      <p:sp>
        <p:nvSpPr>
          <p:cNvPr id="3" name="Content Placeholder 2">
            <a:extLst>
              <a:ext uri="{FF2B5EF4-FFF2-40B4-BE49-F238E27FC236}">
                <a16:creationId xmlns:a16="http://schemas.microsoft.com/office/drawing/2014/main" id="{E1176CFA-F183-A201-E47E-741011036F93}"/>
              </a:ext>
            </a:extLst>
          </p:cNvPr>
          <p:cNvSpPr>
            <a:spLocks noGrp="1"/>
          </p:cNvSpPr>
          <p:nvPr>
            <p:ph idx="1"/>
          </p:nvPr>
        </p:nvSpPr>
        <p:spPr/>
        <p:txBody>
          <a:bodyPr/>
          <a:lstStyle/>
          <a:p>
            <a:r>
              <a:rPr lang="en-US" dirty="0"/>
              <a:t>Advanced operations supported</a:t>
            </a:r>
          </a:p>
          <a:p>
            <a:pPr lvl="1"/>
            <a:r>
              <a:rPr lang="en-US" dirty="0"/>
              <a:t>Adding/Removing rows</a:t>
            </a:r>
          </a:p>
          <a:p>
            <a:pPr lvl="1"/>
            <a:r>
              <a:rPr lang="en-US" dirty="0"/>
              <a:t>Moving rows</a:t>
            </a:r>
          </a:p>
        </p:txBody>
      </p:sp>
      <p:pic>
        <p:nvPicPr>
          <p:cNvPr id="11266" name="Picture 2" descr="Obsidian - Table Options">
            <a:extLst>
              <a:ext uri="{FF2B5EF4-FFF2-40B4-BE49-F238E27FC236}">
                <a16:creationId xmlns:a16="http://schemas.microsoft.com/office/drawing/2014/main" id="{E7E0F7C2-8B03-473E-667C-8672DF5F6D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9929" y="1222453"/>
            <a:ext cx="4313871" cy="474456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 name="Arrow: Bent-Up 4" descr="Arrow towards the generated Markdown table">
            <a:extLst>
              <a:ext uri="{FF2B5EF4-FFF2-40B4-BE49-F238E27FC236}">
                <a16:creationId xmlns:a16="http://schemas.microsoft.com/office/drawing/2014/main" id="{F3A8FFF8-D2BB-5FE3-0E9F-93922B195DD0}"/>
              </a:ext>
            </a:extLst>
          </p:cNvPr>
          <p:cNvSpPr/>
          <p:nvPr/>
        </p:nvSpPr>
        <p:spPr>
          <a:xfrm rot="10800000">
            <a:off x="5464016" y="2750578"/>
            <a:ext cx="1263968" cy="838200"/>
          </a:xfrm>
          <a:prstGeom prst="bentUp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11268" name="Picture 4" descr="Obsidian - Table Preview">
            <a:extLst>
              <a:ext uri="{FF2B5EF4-FFF2-40B4-BE49-F238E27FC236}">
                <a16:creationId xmlns:a16="http://schemas.microsoft.com/office/drawing/2014/main" id="{BC7F23FA-B509-6F99-9647-ED56697337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3463" y="3706838"/>
            <a:ext cx="5062537" cy="226017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4150490C-B099-80C0-B36B-651128F3CEF8}"/>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2206344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dirty="0"/>
              <a:t>Learning </a:t>
            </a:r>
            <a:r>
              <a:rPr lang="it-IT" dirty="0" err="1"/>
              <a:t>Objectives</a:t>
            </a:r>
            <a:endParaRPr lang="it-IT" dirty="0"/>
          </a:p>
        </p:txBody>
      </p:sp>
      <p:sp>
        <p:nvSpPr>
          <p:cNvPr id="4" name="Segnaposto piè di pagina 3"/>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graphicFrame>
        <p:nvGraphicFramePr>
          <p:cNvPr id="5" name="Content Placeholder 5" descr="Recognize metadata&#10;Identify Permanent Identifiers (PIDs)&#10;Compare licenses&#10;Write attribution&#10;Categorizing learning repositories&#10;Interpret the instructional design process&#10;Preparing learning objectives&#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9150895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Graphic 6" descr="Badge Tick with solid fill">
            <a:extLst>
              <a:ext uri="{FF2B5EF4-FFF2-40B4-BE49-F238E27FC236}">
                <a16:creationId xmlns:a16="http://schemas.microsoft.com/office/drawing/2014/main" id="{21F62C99-996E-223D-9CFC-0BA64E586CC2}"/>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980303" y="2230394"/>
            <a:ext cx="914400" cy="914400"/>
          </a:xfrm>
          <a:prstGeom prst="rect">
            <a:avLst/>
          </a:prstGeom>
        </p:spPr>
      </p:pic>
      <p:pic>
        <p:nvPicPr>
          <p:cNvPr id="9" name="Graphic 8" descr="Puppet with solid fill">
            <a:extLst>
              <a:ext uri="{FF2B5EF4-FFF2-40B4-BE49-F238E27FC236}">
                <a16:creationId xmlns:a16="http://schemas.microsoft.com/office/drawing/2014/main" id="{6AB4E538-B5C7-8572-0271-ACEA9B8013DA}"/>
              </a:ext>
              <a:ext uri="{C183D7F6-B498-43B3-948B-1728B52AA6E4}">
                <adec:decorative xmlns:adec="http://schemas.microsoft.com/office/drawing/2017/decorative" val="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1007733" y="4898522"/>
            <a:ext cx="842319" cy="842319"/>
          </a:xfrm>
          <a:prstGeom prst="rect">
            <a:avLst/>
          </a:prstGeom>
        </p:spPr>
      </p:pic>
      <p:pic>
        <p:nvPicPr>
          <p:cNvPr id="11" name="Graphic 10">
            <a:extLst>
              <a:ext uri="{FF2B5EF4-FFF2-40B4-BE49-F238E27FC236}">
                <a16:creationId xmlns:a16="http://schemas.microsoft.com/office/drawing/2014/main" id="{9BBDE7EC-2F18-4A78-1078-40CDE3880843}"/>
              </a:ext>
              <a:ext uri="{C183D7F6-B498-43B3-948B-1728B52AA6E4}">
                <adec:decorative xmlns:adec="http://schemas.microsoft.com/office/drawing/2017/decorative" val="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1290251" y="3549563"/>
            <a:ext cx="914400" cy="9144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2684A-8885-633C-9643-D5DC888E67A9}"/>
              </a:ext>
            </a:extLst>
          </p:cNvPr>
          <p:cNvSpPr>
            <a:spLocks noGrp="1"/>
          </p:cNvSpPr>
          <p:nvPr>
            <p:ph type="title"/>
          </p:nvPr>
        </p:nvSpPr>
        <p:spPr/>
        <p:txBody>
          <a:bodyPr/>
          <a:lstStyle/>
          <a:p>
            <a:r>
              <a:rPr lang="en-US" dirty="0"/>
              <a:t>Various Text Formatting Operations</a:t>
            </a:r>
          </a:p>
        </p:txBody>
      </p:sp>
      <p:sp>
        <p:nvSpPr>
          <p:cNvPr id="3" name="Content Placeholder 2">
            <a:extLst>
              <a:ext uri="{FF2B5EF4-FFF2-40B4-BE49-F238E27FC236}">
                <a16:creationId xmlns:a16="http://schemas.microsoft.com/office/drawing/2014/main" id="{7722B56B-4F41-A8CF-D461-4C5B350B9632}"/>
              </a:ext>
            </a:extLst>
          </p:cNvPr>
          <p:cNvSpPr>
            <a:spLocks noGrp="1"/>
          </p:cNvSpPr>
          <p:nvPr>
            <p:ph idx="1"/>
          </p:nvPr>
        </p:nvSpPr>
        <p:spPr/>
        <p:txBody>
          <a:bodyPr/>
          <a:lstStyle/>
          <a:p>
            <a:r>
              <a:rPr lang="en-US" dirty="0"/>
              <a:t>Bold, italic, underline, and various combinations</a:t>
            </a:r>
          </a:p>
          <a:p>
            <a:r>
              <a:rPr lang="en-US" dirty="0"/>
              <a:t>Dedicated buttons in the editing toolbar</a:t>
            </a:r>
          </a:p>
          <a:p>
            <a:r>
              <a:rPr lang="en-US" dirty="0"/>
              <a:t>Changing text color and background should be avoided (possible incompatibility between Markdown flavors)</a:t>
            </a:r>
          </a:p>
        </p:txBody>
      </p:sp>
      <p:pic>
        <p:nvPicPr>
          <p:cNvPr id="6" name="Picture 5" descr="Example Markdown text formatting for bold, italic, bold and italic, and strikethrough text">
            <a:extLst>
              <a:ext uri="{FF2B5EF4-FFF2-40B4-BE49-F238E27FC236}">
                <a16:creationId xmlns:a16="http://schemas.microsoft.com/office/drawing/2014/main" id="{A4F2EC8C-F56B-8EAD-538D-58F00BD8A32C}"/>
              </a:ext>
            </a:extLst>
          </p:cNvPr>
          <p:cNvPicPr>
            <a:picLocks noChangeAspect="1"/>
          </p:cNvPicPr>
          <p:nvPr/>
        </p:nvPicPr>
        <p:blipFill>
          <a:blip r:embed="rId2"/>
          <a:stretch>
            <a:fillRect/>
          </a:stretch>
        </p:blipFill>
        <p:spPr>
          <a:xfrm>
            <a:off x="3725228" y="3796747"/>
            <a:ext cx="4741544" cy="2235145"/>
          </a:xfrm>
          <a:prstGeom prst="rect">
            <a:avLst/>
          </a:prstGeom>
          <a:ln>
            <a:noFill/>
          </a:ln>
          <a:effectLst>
            <a:outerShdw blurRad="292100" dist="139700" dir="2700000" algn="tl" rotWithShape="0">
              <a:srgbClr val="333333">
                <a:alpha val="65000"/>
              </a:srgbClr>
            </a:outerShdw>
          </a:effectLst>
        </p:spPr>
      </p:pic>
      <p:sp>
        <p:nvSpPr>
          <p:cNvPr id="4" name="Footer Placeholder 3">
            <a:extLst>
              <a:ext uri="{FF2B5EF4-FFF2-40B4-BE49-F238E27FC236}">
                <a16:creationId xmlns:a16="http://schemas.microsoft.com/office/drawing/2014/main" id="{3F5C8EFE-BDAF-AA98-4DA2-A9D83C027E2F}"/>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6202353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D3604-E3BC-DC0D-DA59-216791B607B6}"/>
              </a:ext>
            </a:extLst>
          </p:cNvPr>
          <p:cNvSpPr>
            <a:spLocks noGrp="1"/>
          </p:cNvSpPr>
          <p:nvPr>
            <p:ph type="title"/>
          </p:nvPr>
        </p:nvSpPr>
        <p:spPr/>
        <p:txBody>
          <a:bodyPr/>
          <a:lstStyle/>
          <a:p>
            <a:r>
              <a:rPr lang="en-US" dirty="0"/>
              <a:t>Metadata</a:t>
            </a:r>
          </a:p>
        </p:txBody>
      </p:sp>
      <p:sp>
        <p:nvSpPr>
          <p:cNvPr id="3" name="Content Placeholder 2">
            <a:extLst>
              <a:ext uri="{FF2B5EF4-FFF2-40B4-BE49-F238E27FC236}">
                <a16:creationId xmlns:a16="http://schemas.microsoft.com/office/drawing/2014/main" id="{339F75A7-67BD-26D1-B48E-A5BE9280295D}"/>
              </a:ext>
            </a:extLst>
          </p:cNvPr>
          <p:cNvSpPr>
            <a:spLocks noGrp="1"/>
          </p:cNvSpPr>
          <p:nvPr>
            <p:ph idx="1"/>
          </p:nvPr>
        </p:nvSpPr>
        <p:spPr/>
        <p:txBody>
          <a:bodyPr>
            <a:normAutofit/>
          </a:bodyPr>
          <a:lstStyle/>
          <a:p>
            <a:r>
              <a:rPr lang="en-US" sz="2400" dirty="0"/>
              <a:t>Arbitrary metadata added to the very top of the file</a:t>
            </a:r>
          </a:p>
          <a:p>
            <a:r>
              <a:rPr lang="en-US" sz="2400" dirty="0"/>
              <a:t>Dedicated section enclosed with “---” lines</a:t>
            </a:r>
          </a:p>
          <a:p>
            <a:r>
              <a:rPr lang="en-US" sz="2400" dirty="0"/>
              <a:t>Special treatment for some parameters (but not all)</a:t>
            </a:r>
          </a:p>
          <a:p>
            <a:pPr lvl="1"/>
            <a:r>
              <a:rPr lang="en-US" sz="2000" dirty="0"/>
              <a:t>Title – sets the page title in the Git book</a:t>
            </a:r>
          </a:p>
          <a:p>
            <a:pPr lvl="1"/>
            <a:r>
              <a:rPr lang="en-US" sz="2000" dirty="0"/>
              <a:t>Tags – added as pill-shaped boxes at the top of the page</a:t>
            </a:r>
          </a:p>
          <a:p>
            <a:r>
              <a:rPr lang="en-US" sz="2400" dirty="0"/>
              <a:t>YAML syntax (indentation is important)</a:t>
            </a:r>
          </a:p>
        </p:txBody>
      </p:sp>
      <p:sp>
        <p:nvSpPr>
          <p:cNvPr id="4" name="Footer Placeholder 3">
            <a:extLst>
              <a:ext uri="{FF2B5EF4-FFF2-40B4-BE49-F238E27FC236}">
                <a16:creationId xmlns:a16="http://schemas.microsoft.com/office/drawing/2014/main" id="{A6C260D9-5444-4BCB-CAE4-7A67AD6D0D84}"/>
              </a:ext>
            </a:extLst>
          </p:cNvPr>
          <p:cNvSpPr>
            <a:spLocks noGrp="1"/>
          </p:cNvSpPr>
          <p:nvPr>
            <p:ph type="ftr" sz="quarter" idx="10"/>
          </p:nvPr>
        </p:nvSpPr>
        <p:spPr/>
        <p:txBody>
          <a:bodyPr/>
          <a:lstStyle/>
          <a:p>
            <a:pPr algn="l">
              <a:defRPr/>
            </a:pPr>
            <a:r>
              <a:rPr lang="en-US"/>
              <a:t>WP2 T3 | FAIR-by-Design ToT | Day 2</a:t>
            </a:r>
            <a:endParaRPr lang="it-IT" dirty="0"/>
          </a:p>
        </p:txBody>
      </p:sp>
      <p:pic>
        <p:nvPicPr>
          <p:cNvPr id="6" name="Picture 5" descr="Example Markdown metadata">
            <a:extLst>
              <a:ext uri="{FF2B5EF4-FFF2-40B4-BE49-F238E27FC236}">
                <a16:creationId xmlns:a16="http://schemas.microsoft.com/office/drawing/2014/main" id="{E27332EB-5612-347B-25FB-1752361ED5F6}"/>
              </a:ext>
            </a:extLst>
          </p:cNvPr>
          <p:cNvPicPr>
            <a:picLocks noChangeAspect="1"/>
          </p:cNvPicPr>
          <p:nvPr/>
        </p:nvPicPr>
        <p:blipFill rotWithShape="1">
          <a:blip r:embed="rId2"/>
          <a:srcRect r="31996"/>
          <a:stretch/>
        </p:blipFill>
        <p:spPr>
          <a:xfrm>
            <a:off x="8137267" y="3752469"/>
            <a:ext cx="3216533" cy="242449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389045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US" dirty="0"/>
              <a:t>Taking Markdown for a Test Drive</a:t>
            </a:r>
            <a:endParaRPr lang="en-GB" dirty="0"/>
          </a:p>
        </p:txBody>
      </p:sp>
      <p:graphicFrame>
        <p:nvGraphicFramePr>
          <p:cNvPr id="5" name="Content Placeholder 4" descr="You have been tasked to develop a new course on the topic of Open Science for policy makers. You already went through step 1 of the backward instructional process and defined the essential information including learning objective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61899027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92D050"/>
                </a:solidFill>
                <a:effectLst/>
                <a:uLnTx/>
                <a:uFillTx/>
                <a:latin typeface="Quicksand SemiBold"/>
                <a:cs typeface="Arial"/>
              </a:rPr>
              <a:t>WP2 T3 | FAIR-by-Design </a:t>
            </a:r>
            <a:r>
              <a:rPr kumimoji="0" lang="en-US" sz="1200" b="0" i="0" u="none" strike="noStrike" kern="0" cap="none" spc="0" normalizeH="0" baseline="0" noProof="0" dirty="0" err="1">
                <a:ln>
                  <a:noFill/>
                </a:ln>
                <a:solidFill>
                  <a:srgbClr val="92D050"/>
                </a:solidFill>
                <a:effectLst/>
                <a:uLnTx/>
                <a:uFillTx/>
                <a:latin typeface="Quicksand SemiBold"/>
                <a:cs typeface="Arial"/>
              </a:rPr>
              <a:t>ToT</a:t>
            </a:r>
            <a:r>
              <a:rPr kumimoji="0" lang="en-US" sz="1200" b="0" i="0" u="none" strike="noStrike" kern="0" cap="none" spc="0" normalizeH="0" baseline="0" noProof="0" dirty="0">
                <a:ln>
                  <a:noFill/>
                </a:ln>
                <a:solidFill>
                  <a:srgbClr val="92D050"/>
                </a:solidFill>
                <a:effectLst/>
                <a:uLnTx/>
                <a:uFillTx/>
                <a:latin typeface="Quicksand SemiBold"/>
                <a:cs typeface="Arial"/>
              </a:rPr>
              <a:t> | Day 2</a:t>
            </a:r>
            <a:endParaRPr kumimoji="0" lang="it-IT" sz="1200" b="0" i="0" u="none" strike="noStrike" kern="0" cap="none" spc="0" normalizeH="0" baseline="0" noProof="0" dirty="0">
              <a:ln>
                <a:noFill/>
              </a:ln>
              <a:solidFill>
                <a:srgbClr val="92D050"/>
              </a:solidFill>
              <a:effectLst/>
              <a:uLnTx/>
              <a:uFillTx/>
              <a:latin typeface="Quicksand SemiBold"/>
              <a:cs typeface="Arial"/>
            </a:endParaRPr>
          </a:p>
        </p:txBody>
      </p:sp>
    </p:spTree>
    <p:extLst>
      <p:ext uri="{BB962C8B-B14F-4D97-AF65-F5344CB8AC3E}">
        <p14:creationId xmlns:p14="http://schemas.microsoft.com/office/powerpoint/2010/main" val="16577308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849F-F409-02B0-1049-04AA107A7ED1}"/>
              </a:ext>
            </a:extLst>
          </p:cNvPr>
          <p:cNvSpPr>
            <a:spLocks noGrp="1"/>
          </p:cNvSpPr>
          <p:nvPr>
            <p:ph type="title"/>
          </p:nvPr>
        </p:nvSpPr>
        <p:spPr/>
        <p:txBody>
          <a:bodyPr/>
          <a:lstStyle/>
          <a:p>
            <a:r>
              <a:rPr lang="en-US" dirty="0"/>
              <a:t>First Things First…</a:t>
            </a:r>
          </a:p>
        </p:txBody>
      </p:sp>
      <p:sp>
        <p:nvSpPr>
          <p:cNvPr id="4" name="Footer Placeholder 3">
            <a:extLst>
              <a:ext uri="{FF2B5EF4-FFF2-40B4-BE49-F238E27FC236}">
                <a16:creationId xmlns:a16="http://schemas.microsoft.com/office/drawing/2014/main" id="{EDEAB4C9-F8BF-6251-6529-EA88DAD32146}"/>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Spend some time thinking how can you assess if someone has managed to reach the defined learning objectives? This should help you identify the main concepts that you need to cover in your courses and develop content and activities aroun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71421440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5131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22469-037D-8525-24C3-A496D860DEF1}"/>
              </a:ext>
            </a:extLst>
          </p:cNvPr>
          <p:cNvSpPr>
            <a:spLocks noGrp="1"/>
          </p:cNvSpPr>
          <p:nvPr>
            <p:ph type="title"/>
          </p:nvPr>
        </p:nvSpPr>
        <p:spPr/>
        <p:txBody>
          <a:bodyPr/>
          <a:lstStyle/>
          <a:p>
            <a:r>
              <a:rPr lang="en-US" dirty="0"/>
              <a:t>The Road Ahead</a:t>
            </a:r>
          </a:p>
        </p:txBody>
      </p:sp>
      <p:graphicFrame>
        <p:nvGraphicFramePr>
          <p:cNvPr id="7" name="Content Placeholder 6" descr="1. Make a copy of the template_unit_lesson_plan.md template&#10;2. Open it in Obsidian&#10;3. Fill out the metadata&#10;4. Change heading 1 to the title of the unit&#10;5. Change heading 2 to “Goals”, add an unordered list with at least 3 elements&#10;6. Edit the unordered list in the “Location” section&#10;7. Format estimated training duration in the “Total Duration” section as both bold and italic&#10;8. Provide number of attendees&#10;9. Convert the unordered list in the “Learning Objectives” section to an ordered list, providing at least 3 learning objectives&#10;10. Edit the table in the “Plan” section, removing any unneeded rows. Add a link in the “Activities” section.&#10;11. Provide “Assessment” information, adding a nested list to an existing list element.&#10;12. Alter the “Certification or Badge” section by inserting an image of an arbitrary badge&#10;13. Complete the lesson plan by filling out the “Reflections” and “Comments” sections&#10;14. Commit the changes and push them to GitHub&#10;&#10;">
            <a:extLst>
              <a:ext uri="{FF2B5EF4-FFF2-40B4-BE49-F238E27FC236}">
                <a16:creationId xmlns:a16="http://schemas.microsoft.com/office/drawing/2014/main" id="{703B6A8B-B823-9F98-1F76-43C5B240117B}"/>
              </a:ext>
            </a:extLst>
          </p:cNvPr>
          <p:cNvGraphicFramePr>
            <a:graphicFrameLocks noGrp="1"/>
          </p:cNvGraphicFramePr>
          <p:nvPr>
            <p:ph idx="1"/>
            <p:extLst>
              <p:ext uri="{D42A27DB-BD31-4B8C-83A1-F6EECF244321}">
                <p14:modId xmlns:p14="http://schemas.microsoft.com/office/powerpoint/2010/main" val="200813649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8BE6918-D60B-54EA-C134-1D944ECA4108}"/>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0776307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6"/>
            <a:ext cx="6155703" cy="2026319"/>
          </a:xfrm>
        </p:spPr>
        <p:txBody>
          <a:bodyPr/>
          <a:lstStyle/>
          <a:p>
            <a:pPr>
              <a:defRPr/>
            </a:pPr>
            <a:r>
              <a:rPr lang="it-IT" dirty="0"/>
              <a:t>Thank </a:t>
            </a:r>
            <a:r>
              <a:rPr lang="it-IT" dirty="0" err="1"/>
              <a:t>you</a:t>
            </a:r>
            <a:r>
              <a:rPr lang="it-IT" dirty="0"/>
              <a:t>!</a:t>
            </a:r>
            <a:br>
              <a:rPr lang="it-IT" dirty="0"/>
            </a:br>
            <a:r>
              <a:rPr lang="it-IT" dirty="0" err="1"/>
              <a:t>Any</a:t>
            </a:r>
            <a:r>
              <a:rPr lang="it-IT" dirty="0"/>
              <a:t> </a:t>
            </a:r>
            <a:r>
              <a:rPr lang="it-IT" dirty="0" err="1"/>
              <a:t>questions</a:t>
            </a:r>
            <a:r>
              <a:rPr lang="it-IT" dirty="0"/>
              <a:t> </a:t>
            </a:r>
            <a:r>
              <a:rPr lang="it-IT" dirty="0" err="1"/>
              <a:t>before</a:t>
            </a:r>
            <a:r>
              <a:rPr lang="it-IT" dirty="0"/>
              <a:t> </a:t>
            </a:r>
            <a:r>
              <a:rPr lang="it-IT" dirty="0" err="1"/>
              <a:t>we</a:t>
            </a:r>
            <a:r>
              <a:rPr lang="it-IT" dirty="0"/>
              <a:t> continue?</a:t>
            </a:r>
            <a:endParaRPr dirty="0"/>
          </a:p>
        </p:txBody>
      </p:sp>
      <p:sp>
        <p:nvSpPr>
          <p:cNvPr id="3" name="Segnaposto testo 2"/>
          <p:cNvSpPr>
            <a:spLocks noGrp="1"/>
          </p:cNvSpPr>
          <p:nvPr>
            <p:ph type="body" idx="1"/>
          </p:nvPr>
        </p:nvSpPr>
        <p:spPr bwMode="auto">
          <a:xfrm>
            <a:off x="84841" y="5169772"/>
            <a:ext cx="6155703" cy="646331"/>
          </a:xfrm>
        </p:spPr>
        <p:txBody>
          <a:bodyPr/>
          <a:lstStyle/>
          <a:p>
            <a:pPr>
              <a:defRPr/>
            </a:pPr>
            <a:r>
              <a:rPr lang="it-IT" dirty="0"/>
              <a:t>vojdan.kjorveziroski@finki.ukim.mk</a:t>
            </a:r>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https://doi.org/10.5281/zenodo.12604767</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101BD-FCA4-757B-1836-66F196DEAE7E}"/>
              </a:ext>
            </a:extLst>
          </p:cNvPr>
          <p:cNvSpPr>
            <a:spLocks noGrp="1"/>
          </p:cNvSpPr>
          <p:nvPr>
            <p:ph type="title"/>
          </p:nvPr>
        </p:nvSpPr>
        <p:spPr/>
        <p:txBody>
          <a:bodyPr/>
          <a:lstStyle/>
          <a:p>
            <a:r>
              <a:rPr lang="en-US" dirty="0"/>
              <a:t>Agenda</a:t>
            </a:r>
          </a:p>
        </p:txBody>
      </p:sp>
      <p:sp>
        <p:nvSpPr>
          <p:cNvPr id="4" name="Footer Placeholder 3">
            <a:extLst>
              <a:ext uri="{FF2B5EF4-FFF2-40B4-BE49-F238E27FC236}">
                <a16:creationId xmlns:a16="http://schemas.microsoft.com/office/drawing/2014/main" id="{9740CDB9-D036-D52F-51E5-5F8F5EA5BD5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graphicFrame>
        <p:nvGraphicFramePr>
          <p:cNvPr id="8"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6C006616-6060-7EC9-7D15-587493D3BC68}"/>
              </a:ext>
            </a:extLst>
          </p:cNvPr>
          <p:cNvGraphicFramePr>
            <a:graphicFrameLocks noGrp="1"/>
          </p:cNvGraphicFramePr>
          <p:nvPr>
            <p:ph idx="1"/>
            <p:extLst>
              <p:ext uri="{D42A27DB-BD31-4B8C-83A1-F6EECF244321}">
                <p14:modId xmlns:p14="http://schemas.microsoft.com/office/powerpoint/2010/main" val="181144296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4025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4EF62-7979-E55B-3401-9A6780317A4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0BE378A-0D23-3EBE-8B2D-CAC00F97975C}"/>
              </a:ext>
            </a:extLst>
          </p:cNvPr>
          <p:cNvSpPr>
            <a:spLocks noGrp="1"/>
          </p:cNvSpPr>
          <p:nvPr>
            <p:ph idx="1"/>
          </p:nvPr>
        </p:nvSpPr>
        <p:spPr>
          <a:xfrm>
            <a:off x="838200" y="1825625"/>
            <a:ext cx="5478780" cy="4351338"/>
          </a:xfrm>
        </p:spPr>
        <p:txBody>
          <a:bodyPr/>
          <a:lstStyle/>
          <a:p>
            <a:r>
              <a:rPr lang="en-US" dirty="0"/>
              <a:t>Simple syntax to accomplish common text formatting tasks</a:t>
            </a:r>
          </a:p>
          <a:p>
            <a:pPr lvl="1"/>
            <a:r>
              <a:rPr lang="en-US" dirty="0"/>
              <a:t>Headings</a:t>
            </a:r>
          </a:p>
          <a:p>
            <a:pPr lvl="1"/>
            <a:r>
              <a:rPr lang="en-US" dirty="0"/>
              <a:t>(Un)ordered lists</a:t>
            </a:r>
          </a:p>
          <a:p>
            <a:pPr lvl="1"/>
            <a:r>
              <a:rPr lang="en-US" dirty="0"/>
              <a:t>Links</a:t>
            </a:r>
          </a:p>
          <a:p>
            <a:pPr lvl="1"/>
            <a:r>
              <a:rPr lang="en-US" dirty="0"/>
              <a:t>Images</a:t>
            </a:r>
          </a:p>
          <a:p>
            <a:pPr lvl="1"/>
            <a:r>
              <a:rPr lang="en-US" dirty="0"/>
              <a:t>Tables</a:t>
            </a:r>
          </a:p>
          <a:p>
            <a:pPr lvl="1"/>
            <a:r>
              <a:rPr lang="en-US" dirty="0"/>
              <a:t>Bold/Italic text</a:t>
            </a:r>
          </a:p>
          <a:p>
            <a:pPr lvl="1"/>
            <a:r>
              <a:rPr lang="en-US" dirty="0"/>
              <a:t>Metadata</a:t>
            </a:r>
          </a:p>
          <a:p>
            <a:r>
              <a:rPr lang="en-US" dirty="0"/>
              <a:t>Optional WYSIWYG editors</a:t>
            </a:r>
          </a:p>
        </p:txBody>
      </p:sp>
      <p:sp>
        <p:nvSpPr>
          <p:cNvPr id="4" name="Footer Placeholder 3">
            <a:extLst>
              <a:ext uri="{FF2B5EF4-FFF2-40B4-BE49-F238E27FC236}">
                <a16:creationId xmlns:a16="http://schemas.microsoft.com/office/drawing/2014/main" id="{19AFA029-6C14-FEE1-3C79-7C76E8ADDFCE}"/>
              </a:ext>
            </a:extLst>
          </p:cNvPr>
          <p:cNvSpPr>
            <a:spLocks noGrp="1"/>
          </p:cNvSpPr>
          <p:nvPr>
            <p:ph type="ftr" sz="quarter" idx="10"/>
          </p:nvPr>
        </p:nvSpPr>
        <p:spPr/>
        <p:txBody>
          <a:bodyPr/>
          <a:lstStyle/>
          <a:p>
            <a:pPr algn="l">
              <a:defRPr/>
            </a:pPr>
            <a:r>
              <a:rPr lang="en-US"/>
              <a:t>WP2 T3 | FAIR-by-Design ToT | Day 2</a:t>
            </a:r>
            <a:endParaRPr lang="it-IT" dirty="0"/>
          </a:p>
        </p:txBody>
      </p:sp>
      <p:sp>
        <p:nvSpPr>
          <p:cNvPr id="8" name="TextBox 7">
            <a:extLst>
              <a:ext uri="{FF2B5EF4-FFF2-40B4-BE49-F238E27FC236}">
                <a16:creationId xmlns:a16="http://schemas.microsoft.com/office/drawing/2014/main" id="{7B497B74-293A-EF4E-D156-4CDC62820477}"/>
              </a:ext>
              <a:ext uri="{C183D7F6-B498-43B3-948B-1728B52AA6E4}">
                <adec:decorative xmlns:adec="http://schemas.microsoft.com/office/drawing/2017/decorative" val="1"/>
              </a:ext>
            </a:extLst>
          </p:cNvPr>
          <p:cNvSpPr txBox="1"/>
          <p:nvPr/>
        </p:nvSpPr>
        <p:spPr>
          <a:xfrm>
            <a:off x="88126" y="6074559"/>
            <a:ext cx="2325621" cy="276999"/>
          </a:xfrm>
          <a:prstGeom prst="rect">
            <a:avLst/>
          </a:prstGeom>
          <a:noFill/>
        </p:spPr>
        <p:txBody>
          <a:bodyPr wrap="square" rtlCol="0">
            <a:spAutoFit/>
          </a:bodyPr>
          <a:lstStyle/>
          <a:p>
            <a:r>
              <a:rPr lang="en-US" sz="1200" dirty="0"/>
              <a:t>Image by </a:t>
            </a:r>
            <a:r>
              <a:rPr lang="en-US" sz="1200" dirty="0">
                <a:hlinkClick r:id="rId2"/>
              </a:rPr>
              <a:t>bodobe</a:t>
            </a:r>
            <a:r>
              <a:rPr lang="en-US" sz="1200" dirty="0"/>
              <a:t> from </a:t>
            </a:r>
            <a:r>
              <a:rPr lang="en-US" sz="1200" dirty="0">
                <a:hlinkClick r:id="rId3"/>
              </a:rPr>
              <a:t>Pixabay</a:t>
            </a:r>
            <a:endParaRPr lang="en-US" sz="1200" dirty="0"/>
          </a:p>
        </p:txBody>
      </p:sp>
      <p:pic>
        <p:nvPicPr>
          <p:cNvPr id="7" name="Picture 6">
            <a:extLst>
              <a:ext uri="{FF2B5EF4-FFF2-40B4-BE49-F238E27FC236}">
                <a16:creationId xmlns:a16="http://schemas.microsoft.com/office/drawing/2014/main" id="{D0EF4AEB-1E60-5238-7E1B-597D05903ECB}"/>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l="3925" t="-1" r="48303" b="-313"/>
          <a:stretch/>
        </p:blipFill>
        <p:spPr>
          <a:xfrm>
            <a:off x="6736145" y="0"/>
            <a:ext cx="5429543" cy="6376988"/>
          </a:xfrm>
          <a:prstGeom prst="rect">
            <a:avLst/>
          </a:prstGeom>
        </p:spPr>
      </p:pic>
    </p:spTree>
    <p:extLst>
      <p:ext uri="{BB962C8B-B14F-4D97-AF65-F5344CB8AC3E}">
        <p14:creationId xmlns:p14="http://schemas.microsoft.com/office/powerpoint/2010/main" val="44814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BEB99-B585-51F2-578A-6B13605D32A4}"/>
              </a:ext>
            </a:extLst>
          </p:cNvPr>
          <p:cNvSpPr>
            <a:spLocks noGrp="1"/>
          </p:cNvSpPr>
          <p:nvPr>
            <p:ph type="title"/>
          </p:nvPr>
        </p:nvSpPr>
        <p:spPr/>
        <p:txBody>
          <a:bodyPr/>
          <a:lstStyle/>
          <a:p>
            <a:r>
              <a:rPr lang="en-US" dirty="0"/>
              <a:t>Markdown Overview</a:t>
            </a:r>
          </a:p>
        </p:txBody>
      </p:sp>
      <p:sp>
        <p:nvSpPr>
          <p:cNvPr id="3" name="Content Placeholder 2">
            <a:extLst>
              <a:ext uri="{FF2B5EF4-FFF2-40B4-BE49-F238E27FC236}">
                <a16:creationId xmlns:a16="http://schemas.microsoft.com/office/drawing/2014/main" id="{0C85BDB5-B19F-5D85-3FC2-B2F61E289B73}"/>
              </a:ext>
            </a:extLst>
          </p:cNvPr>
          <p:cNvSpPr>
            <a:spLocks noGrp="1"/>
          </p:cNvSpPr>
          <p:nvPr>
            <p:ph idx="1"/>
          </p:nvPr>
        </p:nvSpPr>
        <p:spPr/>
        <p:txBody>
          <a:bodyPr/>
          <a:lstStyle/>
          <a:p>
            <a:r>
              <a:rPr lang="en-US" dirty="0"/>
              <a:t>Two approaches</a:t>
            </a:r>
          </a:p>
          <a:p>
            <a:pPr lvl="1"/>
            <a:r>
              <a:rPr lang="en-US" dirty="0"/>
              <a:t>Native Markdown syntax</a:t>
            </a:r>
          </a:p>
          <a:p>
            <a:pPr lvl="1"/>
            <a:r>
              <a:rPr lang="en-US" dirty="0"/>
              <a:t>Obsidian WYSIWYG editing toolbar plugin</a:t>
            </a:r>
          </a:p>
          <a:p>
            <a:r>
              <a:rPr lang="en-US" dirty="0"/>
              <a:t>Rendering is determined by the Markdown flavor</a:t>
            </a:r>
          </a:p>
          <a:p>
            <a:pPr lvl="1"/>
            <a:r>
              <a:rPr lang="en-US" dirty="0"/>
              <a:t>No 100% interoperability between Obsidian and </a:t>
            </a:r>
            <a:r>
              <a:rPr lang="en-US" dirty="0" err="1"/>
              <a:t>MkDocs</a:t>
            </a:r>
            <a:endParaRPr lang="en-US" dirty="0"/>
          </a:p>
          <a:p>
            <a:pPr lvl="2"/>
            <a:r>
              <a:rPr lang="en-US" dirty="0"/>
              <a:t>We will solve issues along the way…</a:t>
            </a:r>
          </a:p>
          <a:p>
            <a:r>
              <a:rPr lang="en-US" dirty="0"/>
              <a:t>Export to various final output formats possible</a:t>
            </a:r>
          </a:p>
          <a:p>
            <a:pPr lvl="1"/>
            <a:r>
              <a:rPr lang="en-US" dirty="0"/>
              <a:t>PDF</a:t>
            </a:r>
          </a:p>
          <a:p>
            <a:pPr lvl="1"/>
            <a:r>
              <a:rPr lang="en-US" dirty="0"/>
              <a:t>HTML</a:t>
            </a:r>
          </a:p>
        </p:txBody>
      </p:sp>
      <p:sp>
        <p:nvSpPr>
          <p:cNvPr id="4" name="Footer Placeholder 3">
            <a:extLst>
              <a:ext uri="{FF2B5EF4-FFF2-40B4-BE49-F238E27FC236}">
                <a16:creationId xmlns:a16="http://schemas.microsoft.com/office/drawing/2014/main" id="{A9C88A55-137A-7FD5-57E3-710138379BBB}"/>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945208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1A31FF8-2708-EBD8-8E3D-AF910E0F3197}"/>
              </a:ext>
            </a:extLst>
          </p:cNvPr>
          <p:cNvSpPr>
            <a:spLocks noGrp="1"/>
          </p:cNvSpPr>
          <p:nvPr>
            <p:ph type="ctrTitle"/>
          </p:nvPr>
        </p:nvSpPr>
        <p:spPr/>
        <p:txBody>
          <a:bodyPr/>
          <a:lstStyle/>
          <a:p>
            <a:r>
              <a:rPr lang="en-US" dirty="0"/>
              <a:t>Let’s get started…</a:t>
            </a:r>
          </a:p>
        </p:txBody>
      </p:sp>
      <p:sp>
        <p:nvSpPr>
          <p:cNvPr id="8" name="Subtitle 7">
            <a:extLst>
              <a:ext uri="{FF2B5EF4-FFF2-40B4-BE49-F238E27FC236}">
                <a16:creationId xmlns:a16="http://schemas.microsoft.com/office/drawing/2014/main" id="{60356FDC-E2F0-2B7B-5313-C1A7A7D0BB54}"/>
              </a:ext>
            </a:extLst>
          </p:cNvPr>
          <p:cNvSpPr>
            <a:spLocks noGrp="1"/>
          </p:cNvSpPr>
          <p:nvPr>
            <p:ph type="subTitle" idx="1"/>
          </p:nvPr>
        </p:nvSpPr>
        <p:spPr/>
        <p:txBody>
          <a:bodyPr/>
          <a:lstStyle/>
          <a:p>
            <a:r>
              <a:rPr lang="en-US" dirty="0"/>
              <a:t>Markdown syntax</a:t>
            </a:r>
          </a:p>
        </p:txBody>
      </p:sp>
      <p:sp>
        <p:nvSpPr>
          <p:cNvPr id="4" name="Footer Placeholder 3">
            <a:extLst>
              <a:ext uri="{FF2B5EF4-FFF2-40B4-BE49-F238E27FC236}">
                <a16:creationId xmlns:a16="http://schemas.microsoft.com/office/drawing/2014/main" id="{E8CF8DBC-E36E-D005-8C51-C2ED8FEF0208}"/>
              </a:ext>
            </a:extLst>
          </p:cNvPr>
          <p:cNvSpPr>
            <a:spLocks noGrp="1"/>
          </p:cNvSpPr>
          <p:nvPr>
            <p:ph type="ftr" sz="quarter" idx="4294967295"/>
          </p:nvPr>
        </p:nvSpPr>
        <p:spPr>
          <a:xfrm>
            <a:off x="0" y="6413500"/>
            <a:ext cx="5368925" cy="365125"/>
          </a:xfrm>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7619085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5B9B89-B1F9-220E-09CB-B6E41D7C6CC4}"/>
              </a:ext>
            </a:extLst>
          </p:cNvPr>
          <p:cNvSpPr>
            <a:spLocks noGrp="1"/>
          </p:cNvSpPr>
          <p:nvPr>
            <p:ph type="title"/>
          </p:nvPr>
        </p:nvSpPr>
        <p:spPr/>
        <p:txBody>
          <a:bodyPr/>
          <a:lstStyle/>
          <a:p>
            <a:r>
              <a:rPr lang="en-US" dirty="0"/>
              <a:t>Headings</a:t>
            </a:r>
          </a:p>
        </p:txBody>
      </p:sp>
      <p:sp>
        <p:nvSpPr>
          <p:cNvPr id="5" name="Content Placeholder 4">
            <a:extLst>
              <a:ext uri="{FF2B5EF4-FFF2-40B4-BE49-F238E27FC236}">
                <a16:creationId xmlns:a16="http://schemas.microsoft.com/office/drawing/2014/main" id="{BEAE0364-E92B-986F-4995-A025F2EBC9D0}"/>
              </a:ext>
            </a:extLst>
          </p:cNvPr>
          <p:cNvSpPr>
            <a:spLocks noGrp="1"/>
          </p:cNvSpPr>
          <p:nvPr>
            <p:ph idx="1"/>
          </p:nvPr>
        </p:nvSpPr>
        <p:spPr/>
        <p:txBody>
          <a:bodyPr/>
          <a:lstStyle/>
          <a:p>
            <a:r>
              <a:rPr lang="en-US" dirty="0"/>
              <a:t>‘</a:t>
            </a:r>
            <a:r>
              <a:rPr lang="en-US" dirty="0">
                <a:latin typeface="Consolas" panose="020B0609020204030204" pitchFamily="49" charset="0"/>
              </a:rPr>
              <a:t>#</a:t>
            </a:r>
            <a:r>
              <a:rPr lang="en-US" dirty="0"/>
              <a:t>’ prefix</a:t>
            </a:r>
          </a:p>
          <a:p>
            <a:r>
              <a:rPr lang="en-US" dirty="0"/>
              <a:t>Multiple levels possible</a:t>
            </a:r>
          </a:p>
          <a:p>
            <a:pPr lvl="1"/>
            <a:r>
              <a:rPr lang="en-US" dirty="0">
                <a:latin typeface="Consolas" panose="020B0609020204030204" pitchFamily="49" charset="0"/>
              </a:rPr>
              <a:t>#</a:t>
            </a:r>
            <a:r>
              <a:rPr lang="en-US" dirty="0"/>
              <a:t> - Heading 1</a:t>
            </a:r>
          </a:p>
          <a:p>
            <a:pPr lvl="1"/>
            <a:r>
              <a:rPr lang="en-US" dirty="0">
                <a:latin typeface="Consolas" panose="020B0609020204030204" pitchFamily="49" charset="0"/>
              </a:rPr>
              <a:t>##</a:t>
            </a:r>
            <a:r>
              <a:rPr lang="en-US" dirty="0"/>
              <a:t> - Heading 2</a:t>
            </a:r>
          </a:p>
          <a:p>
            <a:pPr lvl="1"/>
            <a:r>
              <a:rPr lang="en-US" dirty="0"/>
              <a:t>…</a:t>
            </a:r>
          </a:p>
        </p:txBody>
      </p:sp>
      <p:pic>
        <p:nvPicPr>
          <p:cNvPr id="7" name="Picture 6" descr="Example Markdown headings">
            <a:extLst>
              <a:ext uri="{FF2B5EF4-FFF2-40B4-BE49-F238E27FC236}">
                <a16:creationId xmlns:a16="http://schemas.microsoft.com/office/drawing/2014/main" id="{18E3EA29-F5E9-D073-CD45-3855DF04D15F}"/>
              </a:ext>
            </a:extLst>
          </p:cNvPr>
          <p:cNvPicPr>
            <a:picLocks noChangeAspect="1"/>
          </p:cNvPicPr>
          <p:nvPr/>
        </p:nvPicPr>
        <p:blipFill>
          <a:blip r:embed="rId2"/>
          <a:stretch>
            <a:fillRect/>
          </a:stretch>
        </p:blipFill>
        <p:spPr>
          <a:xfrm>
            <a:off x="1432449" y="4001294"/>
            <a:ext cx="3573726" cy="2208293"/>
          </a:xfrm>
          <a:prstGeom prst="rect">
            <a:avLst/>
          </a:prstGeom>
          <a:ln>
            <a:noFill/>
          </a:ln>
          <a:effectLst>
            <a:outerShdw blurRad="292100" dist="139700" dir="2700000" algn="tl" rotWithShape="0">
              <a:srgbClr val="333333">
                <a:alpha val="65000"/>
              </a:srgbClr>
            </a:outerShdw>
          </a:effectLst>
        </p:spPr>
      </p:pic>
      <p:pic>
        <p:nvPicPr>
          <p:cNvPr id="1026" name="Picture 2" descr="Obsidian - Headings">
            <a:extLst>
              <a:ext uri="{FF2B5EF4-FFF2-40B4-BE49-F238E27FC236}">
                <a16:creationId xmlns:a16="http://schemas.microsoft.com/office/drawing/2014/main" id="{A88207D9-F494-F43D-55D1-2102814E55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4016" y="4001294"/>
            <a:ext cx="6097034" cy="217566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6082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56E60-26D1-41DD-895B-D3F39D7F4E43}"/>
              </a:ext>
            </a:extLst>
          </p:cNvPr>
          <p:cNvSpPr>
            <a:spLocks noGrp="1"/>
          </p:cNvSpPr>
          <p:nvPr>
            <p:ph type="title"/>
          </p:nvPr>
        </p:nvSpPr>
        <p:spPr/>
        <p:txBody>
          <a:bodyPr/>
          <a:lstStyle/>
          <a:p>
            <a:r>
              <a:rPr lang="en-US" dirty="0"/>
              <a:t>Ordered Lists</a:t>
            </a:r>
          </a:p>
        </p:txBody>
      </p:sp>
      <p:sp>
        <p:nvSpPr>
          <p:cNvPr id="3" name="Content Placeholder 2">
            <a:extLst>
              <a:ext uri="{FF2B5EF4-FFF2-40B4-BE49-F238E27FC236}">
                <a16:creationId xmlns:a16="http://schemas.microsoft.com/office/drawing/2014/main" id="{EA7131DE-4040-5D4E-13F8-9DCE8AF5B6D7}"/>
              </a:ext>
            </a:extLst>
          </p:cNvPr>
          <p:cNvSpPr>
            <a:spLocks noGrp="1"/>
          </p:cNvSpPr>
          <p:nvPr>
            <p:ph idx="1"/>
          </p:nvPr>
        </p:nvSpPr>
        <p:spPr/>
        <p:txBody>
          <a:bodyPr/>
          <a:lstStyle/>
          <a:p>
            <a:r>
              <a:rPr lang="en-US" dirty="0"/>
              <a:t>Intuitive</a:t>
            </a:r>
          </a:p>
          <a:p>
            <a:r>
              <a:rPr lang="en-US" dirty="0"/>
              <a:t>Simply prefix with the desired number</a:t>
            </a:r>
          </a:p>
          <a:p>
            <a:r>
              <a:rPr lang="en-US" dirty="0"/>
              <a:t>Empty line before and after</a:t>
            </a:r>
          </a:p>
        </p:txBody>
      </p:sp>
      <p:pic>
        <p:nvPicPr>
          <p:cNvPr id="6" name="Picture 5" descr="Example Markdown ordered list">
            <a:extLst>
              <a:ext uri="{FF2B5EF4-FFF2-40B4-BE49-F238E27FC236}">
                <a16:creationId xmlns:a16="http://schemas.microsoft.com/office/drawing/2014/main" id="{BFBFE9C4-DCFB-F58A-652C-4A00F668ECD3}"/>
              </a:ext>
            </a:extLst>
          </p:cNvPr>
          <p:cNvPicPr>
            <a:picLocks noChangeAspect="1"/>
          </p:cNvPicPr>
          <p:nvPr/>
        </p:nvPicPr>
        <p:blipFill>
          <a:blip r:embed="rId2"/>
          <a:stretch>
            <a:fillRect/>
          </a:stretch>
        </p:blipFill>
        <p:spPr>
          <a:xfrm>
            <a:off x="838200" y="4001294"/>
            <a:ext cx="4266652" cy="1881755"/>
          </a:xfrm>
          <a:prstGeom prst="rect">
            <a:avLst/>
          </a:prstGeom>
          <a:ln>
            <a:noFill/>
          </a:ln>
          <a:effectLst>
            <a:outerShdw blurRad="292100" dist="139700" dir="2700000" algn="tl" rotWithShape="0">
              <a:srgbClr val="333333">
                <a:alpha val="65000"/>
              </a:srgbClr>
            </a:outerShdw>
          </a:effectLst>
        </p:spPr>
      </p:pic>
      <p:pic>
        <p:nvPicPr>
          <p:cNvPr id="2050" name="Picture 2" descr="Obsidian - Ordered List">
            <a:extLst>
              <a:ext uri="{FF2B5EF4-FFF2-40B4-BE49-F238E27FC236}">
                <a16:creationId xmlns:a16="http://schemas.microsoft.com/office/drawing/2014/main" id="{6E8926C1-44DC-7679-4C1F-701F83AA6BB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557"/>
          <a:stretch/>
        </p:blipFill>
        <p:spPr bwMode="auto">
          <a:xfrm>
            <a:off x="5598233" y="4001294"/>
            <a:ext cx="6211950" cy="188175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AF70C46F-D6F3-322E-B163-F763B0FD6DF7}"/>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574608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655C7-B42F-E296-CAAE-47D1639F0936}"/>
              </a:ext>
            </a:extLst>
          </p:cNvPr>
          <p:cNvSpPr>
            <a:spLocks noGrp="1"/>
          </p:cNvSpPr>
          <p:nvPr>
            <p:ph type="title"/>
          </p:nvPr>
        </p:nvSpPr>
        <p:spPr/>
        <p:txBody>
          <a:bodyPr/>
          <a:lstStyle/>
          <a:p>
            <a:r>
              <a:rPr lang="en-US" dirty="0"/>
              <a:t>Nested Ordered Lists</a:t>
            </a:r>
          </a:p>
        </p:txBody>
      </p:sp>
      <p:sp>
        <p:nvSpPr>
          <p:cNvPr id="3" name="Content Placeholder 2">
            <a:extLst>
              <a:ext uri="{FF2B5EF4-FFF2-40B4-BE49-F238E27FC236}">
                <a16:creationId xmlns:a16="http://schemas.microsoft.com/office/drawing/2014/main" id="{748371FD-106F-F226-7B5D-1D65797BF559}"/>
              </a:ext>
            </a:extLst>
          </p:cNvPr>
          <p:cNvSpPr>
            <a:spLocks noGrp="1"/>
          </p:cNvSpPr>
          <p:nvPr>
            <p:ph idx="1"/>
          </p:nvPr>
        </p:nvSpPr>
        <p:spPr/>
        <p:txBody>
          <a:bodyPr/>
          <a:lstStyle/>
          <a:p>
            <a:r>
              <a:rPr lang="en-US" dirty="0"/>
              <a:t>As regular lists, but indented (prefixed with spaces)</a:t>
            </a:r>
          </a:p>
          <a:p>
            <a:r>
              <a:rPr lang="en-US" dirty="0"/>
              <a:t>Important to keep the indentation consistent</a:t>
            </a:r>
          </a:p>
          <a:p>
            <a:pPr lvl="1"/>
            <a:r>
              <a:rPr lang="en-US" dirty="0"/>
              <a:t>Obsidian’s editing toolbar takes care of the indentation, if used</a:t>
            </a:r>
          </a:p>
        </p:txBody>
      </p:sp>
      <p:pic>
        <p:nvPicPr>
          <p:cNvPr id="6" name="Picture 5" descr="Example Markdown nested list">
            <a:extLst>
              <a:ext uri="{FF2B5EF4-FFF2-40B4-BE49-F238E27FC236}">
                <a16:creationId xmlns:a16="http://schemas.microsoft.com/office/drawing/2014/main" id="{CEA220E6-1425-469A-CD81-739649E63CD2}"/>
              </a:ext>
            </a:extLst>
          </p:cNvPr>
          <p:cNvPicPr>
            <a:picLocks noChangeAspect="1"/>
          </p:cNvPicPr>
          <p:nvPr/>
        </p:nvPicPr>
        <p:blipFill>
          <a:blip r:embed="rId2"/>
          <a:stretch>
            <a:fillRect/>
          </a:stretch>
        </p:blipFill>
        <p:spPr>
          <a:xfrm>
            <a:off x="838200" y="4149921"/>
            <a:ext cx="4298929" cy="1145705"/>
          </a:xfrm>
          <a:prstGeom prst="rect">
            <a:avLst/>
          </a:prstGeom>
          <a:ln>
            <a:noFill/>
          </a:ln>
          <a:effectLst>
            <a:outerShdw blurRad="292100" dist="139700" dir="2700000" algn="tl" rotWithShape="0">
              <a:srgbClr val="333333">
                <a:alpha val="65000"/>
              </a:srgbClr>
            </a:outerShdw>
          </a:effectLst>
        </p:spPr>
      </p:pic>
      <p:pic>
        <p:nvPicPr>
          <p:cNvPr id="3074" name="Picture 2" descr="Obsidian - Indent List">
            <a:extLst>
              <a:ext uri="{FF2B5EF4-FFF2-40B4-BE49-F238E27FC236}">
                <a16:creationId xmlns:a16="http://schemas.microsoft.com/office/drawing/2014/main" id="{4382AC2E-1902-A764-7BBC-EADBEC9583A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884"/>
          <a:stretch/>
        </p:blipFill>
        <p:spPr bwMode="auto">
          <a:xfrm>
            <a:off x="6736300" y="4149921"/>
            <a:ext cx="4045726" cy="114568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7EF1B74D-3897-483C-6F8A-7E258B89B751}"/>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067712087"/>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1_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468</TotalTime>
  <Words>1070</Words>
  <Application>Microsoft Office PowerPoint</Application>
  <DocSecurity>0</DocSecurity>
  <PresentationFormat>Widescreen</PresentationFormat>
  <Paragraphs>155</Paragraphs>
  <Slides>25</Slides>
  <Notes>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25</vt:i4>
      </vt:variant>
    </vt:vector>
  </HeadingPairs>
  <TitlesOfParts>
    <vt:vector size="32" baseType="lpstr">
      <vt:lpstr>Consolas</vt:lpstr>
      <vt:lpstr>Quicksand SemiBold</vt:lpstr>
      <vt:lpstr>Arial</vt:lpstr>
      <vt:lpstr>Calibri</vt:lpstr>
      <vt:lpstr>Quicksand</vt:lpstr>
      <vt:lpstr>Tema di Office</vt:lpstr>
      <vt:lpstr>1_Tema di Office</vt:lpstr>
      <vt:lpstr>Content Development</vt:lpstr>
      <vt:lpstr>Learning Objectives</vt:lpstr>
      <vt:lpstr>Agenda</vt:lpstr>
      <vt:lpstr>Introduction</vt:lpstr>
      <vt:lpstr>Markdown Overview</vt:lpstr>
      <vt:lpstr>Let’s get started…</vt:lpstr>
      <vt:lpstr>Headings</vt:lpstr>
      <vt:lpstr>Ordered Lists</vt:lpstr>
      <vt:lpstr>Nested Ordered Lists</vt:lpstr>
      <vt:lpstr>Unordered Lists (Bullets)</vt:lpstr>
      <vt:lpstr>Nesting Ordered and Unordered Lists</vt:lpstr>
      <vt:lpstr>Links</vt:lpstr>
      <vt:lpstr>Internal Links to a Page</vt:lpstr>
      <vt:lpstr>Images (1)</vt:lpstr>
      <vt:lpstr>Images (2)</vt:lpstr>
      <vt:lpstr>Tables (1)</vt:lpstr>
      <vt:lpstr>Tables (2)</vt:lpstr>
      <vt:lpstr>Tables (3)</vt:lpstr>
      <vt:lpstr>Tables (4)</vt:lpstr>
      <vt:lpstr>Various Text Formatting Operations</vt:lpstr>
      <vt:lpstr>Metadata</vt:lpstr>
      <vt:lpstr>Taking Markdown for a Test Drive</vt:lpstr>
      <vt:lpstr>First Things First…</vt:lpstr>
      <vt:lpstr>The Road Ahead</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Vojdan Kjorveziroski</cp:lastModifiedBy>
  <cp:revision>36</cp:revision>
  <dcterms:created xsi:type="dcterms:W3CDTF">2022-09-22T13:19:16Z</dcterms:created>
  <dcterms:modified xsi:type="dcterms:W3CDTF">2023-08-23T09:08:29Z</dcterms:modified>
  <cp:category/>
  <dc:identifier/>
  <cp:contentStatus/>
  <dc:language/>
  <cp:version/>
</cp:coreProperties>
</file>